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05" r:id="rId3"/>
    <p:sldId id="553" r:id="rId4"/>
    <p:sldId id="529" r:id="rId5"/>
    <p:sldId id="530" r:id="rId6"/>
    <p:sldId id="548" r:id="rId7"/>
    <p:sldId id="293" r:id="rId8"/>
    <p:sldId id="536" r:id="rId9"/>
    <p:sldId id="537" r:id="rId10"/>
    <p:sldId id="544" r:id="rId11"/>
    <p:sldId id="307" r:id="rId12"/>
    <p:sldId id="543" r:id="rId13"/>
    <p:sldId id="542" r:id="rId14"/>
    <p:sldId id="308" r:id="rId15"/>
    <p:sldId id="532" r:id="rId16"/>
    <p:sldId id="555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9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57" autoAdjust="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server\stci\1.%20STUDI\7.%20presentazioni%20&amp;%20convegni%20&amp;%20interviste\20191023_Formazione%20docenti%20orientamento\Ex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-Book"/>
                <a:ea typeface="+mn-ea"/>
                <a:cs typeface="+mn-cs"/>
              </a:defRPr>
            </a:pPr>
            <a:r>
              <a:rPr lang="en-US">
                <a:latin typeface="Futura-Book"/>
              </a:rPr>
              <a:t>Export 2018 Prime 10 Province 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-Book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Foglio2!$G$3</c:f>
              <c:strCache>
                <c:ptCount val="1"/>
                <c:pt idx="0">
                  <c:v>EXP2018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2B-4E25-A2A2-611C63992A8C}"/>
              </c:ext>
            </c:extLst>
          </c:dPt>
          <c:cat>
            <c:strRef>
              <c:f>Foglio2!$A$4:$A$13</c:f>
              <c:strCache>
                <c:ptCount val="10"/>
                <c:pt idx="0">
                  <c:v>Milano</c:v>
                </c:pt>
                <c:pt idx="1">
                  <c:v>Torino</c:v>
                </c:pt>
                <c:pt idx="2">
                  <c:v>Vicenza</c:v>
                </c:pt>
                <c:pt idx="3">
                  <c:v>Brescia</c:v>
                </c:pt>
                <c:pt idx="4">
                  <c:v>Bergamo</c:v>
                </c:pt>
                <c:pt idx="5">
                  <c:v>Bologna</c:v>
                </c:pt>
                <c:pt idx="6">
                  <c:v>Treviso</c:v>
                </c:pt>
                <c:pt idx="7">
                  <c:v>Firenze</c:v>
                </c:pt>
                <c:pt idx="8">
                  <c:v>Modena</c:v>
                </c:pt>
                <c:pt idx="9">
                  <c:v>Reggio nell'Emilia</c:v>
                </c:pt>
              </c:strCache>
            </c:strRef>
          </c:cat>
          <c:val>
            <c:numRef>
              <c:f>Foglio2!$G$4:$G$13</c:f>
              <c:numCache>
                <c:formatCode>#,##0</c:formatCode>
                <c:ptCount val="10"/>
                <c:pt idx="0">
                  <c:v>42225344567</c:v>
                </c:pt>
                <c:pt idx="1">
                  <c:v>19201543723</c:v>
                </c:pt>
                <c:pt idx="2">
                  <c:v>17743160665</c:v>
                </c:pt>
                <c:pt idx="3">
                  <c:v>16492518944</c:v>
                </c:pt>
                <c:pt idx="4">
                  <c:v>15619986424</c:v>
                </c:pt>
                <c:pt idx="5">
                  <c:v>14315979683</c:v>
                </c:pt>
                <c:pt idx="6">
                  <c:v>13336424099</c:v>
                </c:pt>
                <c:pt idx="7">
                  <c:v>12656791899</c:v>
                </c:pt>
                <c:pt idx="8">
                  <c:v>12631873547</c:v>
                </c:pt>
                <c:pt idx="9">
                  <c:v>10664153470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B-4E25-A2A2-611C63992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211024"/>
        <c:axId val="847045360"/>
      </c:barChart>
      <c:catAx>
        <c:axId val="51321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-Book"/>
                <a:ea typeface="+mn-ea"/>
                <a:cs typeface="+mn-cs"/>
              </a:defRPr>
            </a:pPr>
            <a:endParaRPr lang="it-IT"/>
          </a:p>
        </c:txPr>
        <c:crossAx val="847045360"/>
        <c:crosses val="autoZero"/>
        <c:auto val="1"/>
        <c:lblAlgn val="ctr"/>
        <c:lblOffset val="100"/>
        <c:noMultiLvlLbl val="0"/>
      </c:catAx>
      <c:valAx>
        <c:axId val="8470453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-Book"/>
                <a:ea typeface="+mn-ea"/>
                <a:cs typeface="+mn-cs"/>
              </a:defRPr>
            </a:pPr>
            <a:endParaRPr lang="it-IT"/>
          </a:p>
        </c:txPr>
        <c:crossAx val="51321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1C960-A2E8-456C-BF31-A4DE363B2D88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46A0-2A69-4400-B2B3-F68C51346BB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623A-D0CE-4848-9DA4-070DE86AEA7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87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SzPct val="80000"/>
              <a:defRPr/>
            </a:pPr>
            <a:r>
              <a:rPr lang="it-IT" sz="12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5° </a:t>
            </a:r>
            <a:r>
              <a:rPr lang="it-IT" sz="120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posto tra le </a:t>
            </a:r>
            <a:r>
              <a:rPr lang="it-IT" sz="12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smart cities </a:t>
            </a:r>
            <a:r>
              <a:rPr lang="it-IT" sz="120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italiane (</a:t>
            </a:r>
            <a:r>
              <a:rPr lang="it-IT" sz="1200" dirty="0" err="1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ICity</a:t>
            </a:r>
            <a:r>
              <a:rPr lang="it-IT" sz="120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 Rate 2018). Bergamo si distingue in particolare per </a:t>
            </a:r>
            <a:r>
              <a:rPr lang="it-IT" sz="12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solidità economica (2° posto) e gestione del verde (3° posto) urbano </a:t>
            </a:r>
            <a:r>
              <a:rPr lang="it-IT" sz="120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rispetto alle altre città italiane. 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it-IT" sz="12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2° </a:t>
            </a:r>
            <a:r>
              <a:rPr lang="it-IT" sz="120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posto </a:t>
            </a:r>
            <a:r>
              <a:rPr lang="it-IT" sz="12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in Lombardia (dopo Milano) per le startup innovative nei settori legati a green e ambiente. </a:t>
            </a:r>
            <a:r>
              <a:rPr lang="it-IT" sz="120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Il peso di tali settori sul totale delle start up è però molto maggiore di quello riscontrabile nella provincia di Milano.</a:t>
            </a:r>
          </a:p>
          <a:p>
            <a:pPr algn="just"/>
            <a:endParaRPr lang="it-IT" sz="1200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it-IT" sz="12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11 spin-off e 27 startup </a:t>
            </a:r>
            <a:r>
              <a:rPr lang="it-IT" sz="120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di derivazione universitaria connessi ad altri poli dell’innovazione provinciale.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46A0-2A69-4400-B2B3-F68C51346BB1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325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Green jobs: posizioni professionali il cui lavoro è finalizzato in modo diretto alla produzione di beni e servizi green o a ridurre l’impatto ambientale dei cicli produttivi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46A0-2A69-4400-B2B3-F68C51346BB1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266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Introduzione di tecnologie avanzate e automazione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46A0-2A69-4400-B2B3-F68C51346BB1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99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Tra le prime sfide rilevate dagli imprenditori in azienda, nel primo trimestre 2019 si riscontra l’attrarre e il mantenere la forza lavoro di qualità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46A0-2A69-4400-B2B3-F68C51346BB1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889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Professioni per titolo di studio atteso e livello di competenze in Italia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46A0-2A69-4400-B2B3-F68C51346BB1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002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D634-FC71-455E-8571-41EC7811088C}" type="datetimeFigureOut">
              <a:rPr lang="it-IT" smtClean="0"/>
              <a:pPr/>
              <a:t>04/11/2019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D8A3-B661-40FD-95E3-BFF8648353A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72953"/>
            <a:ext cx="7772400" cy="1470025"/>
          </a:xfrm>
          <a:solidFill>
            <a:srgbClr val="012169"/>
          </a:solidFill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Manifattura e lo Skills gap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/>
          <a:lstStyle/>
          <a:p>
            <a:r>
              <a:rPr lang="it-IT">
                <a:solidFill>
                  <a:srgbClr val="012169"/>
                </a:solidFill>
              </a:rPr>
              <a:t>4 Novembre </a:t>
            </a:r>
            <a:r>
              <a:rPr lang="it-IT" dirty="0">
                <a:solidFill>
                  <a:srgbClr val="012169"/>
                </a:solidFill>
              </a:rPr>
              <a:t>2019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6" name="Immagine 5" descr="centrato negativo bl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pic>
        <p:nvPicPr>
          <p:cNvPr id="8" name="Immagine 7" descr="centrato_1ri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76672"/>
            <a:ext cx="4538472" cy="1533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1F1AB3-756F-4609-B5F7-A64002D7A64A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DC2378-3E6A-467E-881D-0D80320AF8C3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7FA571D1-E80C-4785-B594-66C7B52CC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987DA2-3900-4953-B6BC-959454B53A1A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Il cambiamento nella manifattura</a:t>
            </a: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DD74497-231C-4307-880B-D9CD9297D640}"/>
              </a:ext>
            </a:extLst>
          </p:cNvPr>
          <p:cNvCxnSpPr>
            <a:cxnSpLocks/>
          </p:cNvCxnSpPr>
          <p:nvPr/>
        </p:nvCxnSpPr>
        <p:spPr>
          <a:xfrm>
            <a:off x="147018" y="2100569"/>
            <a:ext cx="87955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E4336D67-F38F-4E98-AF06-684C1B89D657}"/>
              </a:ext>
            </a:extLst>
          </p:cNvPr>
          <p:cNvCxnSpPr>
            <a:cxnSpLocks/>
          </p:cNvCxnSpPr>
          <p:nvPr/>
        </p:nvCxnSpPr>
        <p:spPr>
          <a:xfrm>
            <a:off x="147018" y="1988275"/>
            <a:ext cx="0" cy="208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F114056A-2DB2-41D4-9233-6BF7BD2D65C7}"/>
              </a:ext>
            </a:extLst>
          </p:cNvPr>
          <p:cNvCxnSpPr>
            <a:cxnSpLocks/>
          </p:cNvCxnSpPr>
          <p:nvPr/>
        </p:nvCxnSpPr>
        <p:spPr>
          <a:xfrm>
            <a:off x="2288643" y="1996297"/>
            <a:ext cx="0" cy="208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1247F8A1-AF95-475E-9156-6C32A6ADBAA1}"/>
              </a:ext>
            </a:extLst>
          </p:cNvPr>
          <p:cNvCxnSpPr>
            <a:cxnSpLocks/>
          </p:cNvCxnSpPr>
          <p:nvPr/>
        </p:nvCxnSpPr>
        <p:spPr>
          <a:xfrm>
            <a:off x="4518491" y="1996296"/>
            <a:ext cx="0" cy="208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236FA232-40BE-431C-9BC2-0D79D7A84374}"/>
              </a:ext>
            </a:extLst>
          </p:cNvPr>
          <p:cNvCxnSpPr>
            <a:cxnSpLocks/>
          </p:cNvCxnSpPr>
          <p:nvPr/>
        </p:nvCxnSpPr>
        <p:spPr>
          <a:xfrm>
            <a:off x="6764384" y="1996297"/>
            <a:ext cx="0" cy="208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magine 60">
            <a:extLst>
              <a:ext uri="{FF2B5EF4-FFF2-40B4-BE49-F238E27FC236}">
                <a16:creationId xmlns:a16="http://schemas.microsoft.com/office/drawing/2014/main" id="{53409BF6-DCED-4FC1-ADDF-B367CB79D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16" t="44861" r="63026" b="26855"/>
          <a:stretch/>
        </p:blipFill>
        <p:spPr>
          <a:xfrm>
            <a:off x="3145105" y="2233140"/>
            <a:ext cx="400383" cy="739802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8F2C48BD-F10B-498C-8B7A-51EE3AE44E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21" t="42593" r="57895" b="24193"/>
          <a:stretch/>
        </p:blipFill>
        <p:spPr>
          <a:xfrm>
            <a:off x="856671" y="2277032"/>
            <a:ext cx="686830" cy="650695"/>
          </a:xfrm>
          <a:prstGeom prst="rect">
            <a:avLst/>
          </a:prstGeom>
        </p:spPr>
      </p:pic>
      <p:sp>
        <p:nvSpPr>
          <p:cNvPr id="63" name="Rettangolo 62">
            <a:extLst>
              <a:ext uri="{FF2B5EF4-FFF2-40B4-BE49-F238E27FC236}">
                <a16:creationId xmlns:a16="http://schemas.microsoft.com/office/drawing/2014/main" id="{4C9CCC1A-2B41-478D-BAB6-D0FE3C4FC98B}"/>
              </a:ext>
            </a:extLst>
          </p:cNvPr>
          <p:cNvSpPr/>
          <p:nvPr/>
        </p:nvSpPr>
        <p:spPr>
          <a:xfrm>
            <a:off x="56997" y="1564913"/>
            <a:ext cx="2356378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it-IT" sz="1150" dirty="0">
                <a:latin typeface="Futura-Book"/>
                <a:cs typeface="Arial" panose="020B0604020202020204" pitchFamily="34" charset="0"/>
              </a:rPr>
              <a:t>Macchina a vapore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D75378F7-F2B1-4E52-9B6C-1D9BE8623F69}"/>
              </a:ext>
            </a:extLst>
          </p:cNvPr>
          <p:cNvSpPr/>
          <p:nvPr/>
        </p:nvSpPr>
        <p:spPr>
          <a:xfrm>
            <a:off x="1097931" y="1996296"/>
            <a:ext cx="192504" cy="182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65" name="Ettagono 64">
            <a:extLst>
              <a:ext uri="{FF2B5EF4-FFF2-40B4-BE49-F238E27FC236}">
                <a16:creationId xmlns:a16="http://schemas.microsoft.com/office/drawing/2014/main" id="{BA68C90F-DABE-4068-8CAB-75F4C6DF3B2D}"/>
              </a:ext>
            </a:extLst>
          </p:cNvPr>
          <p:cNvSpPr/>
          <p:nvPr/>
        </p:nvSpPr>
        <p:spPr>
          <a:xfrm>
            <a:off x="1065217" y="1167149"/>
            <a:ext cx="273343" cy="24517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CD056516-930F-464D-AE39-93BEBCB1E4AD}"/>
              </a:ext>
            </a:extLst>
          </p:cNvPr>
          <p:cNvSpPr/>
          <p:nvPr/>
        </p:nvSpPr>
        <p:spPr>
          <a:xfrm>
            <a:off x="2214661" y="1572935"/>
            <a:ext cx="2356378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it-IT" sz="1150" dirty="0">
                <a:latin typeface="Futura-Book"/>
                <a:cs typeface="Arial" panose="020B0604020202020204" pitchFamily="34" charset="0"/>
              </a:rPr>
              <a:t>Elettrificazione</a:t>
            </a:r>
          </a:p>
        </p:txBody>
      </p:sp>
      <p:sp>
        <p:nvSpPr>
          <p:cNvPr id="67" name="Ettagono 66">
            <a:extLst>
              <a:ext uri="{FF2B5EF4-FFF2-40B4-BE49-F238E27FC236}">
                <a16:creationId xmlns:a16="http://schemas.microsoft.com/office/drawing/2014/main" id="{46339AA8-CFFB-4C21-97B2-8550451F3E1F}"/>
              </a:ext>
            </a:extLst>
          </p:cNvPr>
          <p:cNvSpPr/>
          <p:nvPr/>
        </p:nvSpPr>
        <p:spPr>
          <a:xfrm>
            <a:off x="3222876" y="1175171"/>
            <a:ext cx="273343" cy="24517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Ettagono 67">
            <a:extLst>
              <a:ext uri="{FF2B5EF4-FFF2-40B4-BE49-F238E27FC236}">
                <a16:creationId xmlns:a16="http://schemas.microsoft.com/office/drawing/2014/main" id="{73F017B5-8637-45D7-A202-E7965F71D046}"/>
              </a:ext>
            </a:extLst>
          </p:cNvPr>
          <p:cNvSpPr/>
          <p:nvPr/>
        </p:nvSpPr>
        <p:spPr>
          <a:xfrm>
            <a:off x="5484817" y="1175171"/>
            <a:ext cx="273343" cy="24517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59967657-2D31-4432-AD51-7D7BADD95570}"/>
              </a:ext>
            </a:extLst>
          </p:cNvPr>
          <p:cNvSpPr/>
          <p:nvPr/>
        </p:nvSpPr>
        <p:spPr>
          <a:xfrm>
            <a:off x="3244939" y="1989240"/>
            <a:ext cx="192501" cy="191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A7CD7160-13DD-46A1-A489-68806A0B96E3}"/>
              </a:ext>
            </a:extLst>
          </p:cNvPr>
          <p:cNvSpPr/>
          <p:nvPr/>
        </p:nvSpPr>
        <p:spPr>
          <a:xfrm>
            <a:off x="5530941" y="1981220"/>
            <a:ext cx="192501" cy="191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B8E76DEC-BB49-499E-9423-51690FF80CA7}"/>
              </a:ext>
            </a:extLst>
          </p:cNvPr>
          <p:cNvSpPr/>
          <p:nvPr/>
        </p:nvSpPr>
        <p:spPr>
          <a:xfrm>
            <a:off x="7792875" y="1997262"/>
            <a:ext cx="192501" cy="191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72" name="Ettagono 71">
            <a:extLst>
              <a:ext uri="{FF2B5EF4-FFF2-40B4-BE49-F238E27FC236}">
                <a16:creationId xmlns:a16="http://schemas.microsoft.com/office/drawing/2014/main" id="{EBEE0132-D829-413B-B4A3-75DAB890140C}"/>
              </a:ext>
            </a:extLst>
          </p:cNvPr>
          <p:cNvSpPr/>
          <p:nvPr/>
        </p:nvSpPr>
        <p:spPr>
          <a:xfrm>
            <a:off x="7770814" y="1167151"/>
            <a:ext cx="241260" cy="27569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242AD73-F85C-44A6-A25B-BB1DFA1D3D0C}"/>
              </a:ext>
            </a:extLst>
          </p:cNvPr>
          <p:cNvSpPr/>
          <p:nvPr/>
        </p:nvSpPr>
        <p:spPr>
          <a:xfrm>
            <a:off x="4197026" y="1484790"/>
            <a:ext cx="2836484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it-IT" sz="1150" dirty="0">
                <a:latin typeface="Futura-Book"/>
                <a:cs typeface="Arial" panose="020B0604020202020204" pitchFamily="34" charset="0"/>
              </a:rPr>
              <a:t>Automazione e primi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it-IT" sz="1150" dirty="0">
                <a:latin typeface="Futura-Book"/>
                <a:cs typeface="Arial" panose="020B0604020202020204" pitchFamily="34" charset="0"/>
              </a:rPr>
              <a:t>Computer nelle fabbriche</a:t>
            </a:r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6B3D4107-F2FA-4C01-B60B-5B534787BD3D}"/>
              </a:ext>
            </a:extLst>
          </p:cNvPr>
          <p:cNvSpPr/>
          <p:nvPr/>
        </p:nvSpPr>
        <p:spPr>
          <a:xfrm>
            <a:off x="6714468" y="1490908"/>
            <a:ext cx="235637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Smart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Manufacturing</a:t>
            </a:r>
          </a:p>
        </p:txBody>
      </p:sp>
      <p:pic>
        <p:nvPicPr>
          <p:cNvPr id="75" name="Immagine 74">
            <a:extLst>
              <a:ext uri="{FF2B5EF4-FFF2-40B4-BE49-F238E27FC236}">
                <a16:creationId xmlns:a16="http://schemas.microsoft.com/office/drawing/2014/main" id="{DCDDFF60-CC31-4CDF-B0DA-DD75A729CE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74" t="43104" r="56974" b="28089"/>
          <a:stretch/>
        </p:blipFill>
        <p:spPr>
          <a:xfrm>
            <a:off x="7445136" y="2243258"/>
            <a:ext cx="851455" cy="620906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48C364FC-385D-48C5-9226-409104199B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58" t="38057" r="56184" b="21053"/>
          <a:stretch/>
        </p:blipFill>
        <p:spPr>
          <a:xfrm>
            <a:off x="4970347" y="2219919"/>
            <a:ext cx="686831" cy="646322"/>
          </a:xfrm>
          <a:prstGeom prst="rect">
            <a:avLst/>
          </a:prstGeom>
        </p:spPr>
      </p:pic>
      <p:pic>
        <p:nvPicPr>
          <p:cNvPr id="77" name="Immagine 76">
            <a:extLst>
              <a:ext uri="{FF2B5EF4-FFF2-40B4-BE49-F238E27FC236}">
                <a16:creationId xmlns:a16="http://schemas.microsoft.com/office/drawing/2014/main" id="{11D1D434-156E-4EC7-8B35-1D6E90FB06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02" t="45177" r="60804" b="29570"/>
          <a:stretch/>
        </p:blipFill>
        <p:spPr>
          <a:xfrm>
            <a:off x="5641136" y="2232702"/>
            <a:ext cx="675759" cy="659318"/>
          </a:xfrm>
          <a:prstGeom prst="rect">
            <a:avLst/>
          </a:prstGeom>
        </p:spPr>
      </p:pic>
      <p:sp>
        <p:nvSpPr>
          <p:cNvPr id="78" name="Ovale 77">
            <a:extLst>
              <a:ext uri="{FF2B5EF4-FFF2-40B4-BE49-F238E27FC236}">
                <a16:creationId xmlns:a16="http://schemas.microsoft.com/office/drawing/2014/main" id="{DD291F01-08DD-4BE4-8A6E-A5BC3187C224}"/>
              </a:ext>
            </a:extLst>
          </p:cNvPr>
          <p:cNvSpPr/>
          <p:nvPr/>
        </p:nvSpPr>
        <p:spPr>
          <a:xfrm>
            <a:off x="7068712" y="1011584"/>
            <a:ext cx="1668238" cy="2026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3" name="Connettore 2 92">
            <a:extLst>
              <a:ext uri="{FF2B5EF4-FFF2-40B4-BE49-F238E27FC236}">
                <a16:creationId xmlns:a16="http://schemas.microsoft.com/office/drawing/2014/main" id="{B2C1FF34-62F7-48AB-A32D-F296B9ED6F3A}"/>
              </a:ext>
            </a:extLst>
          </p:cNvPr>
          <p:cNvCxnSpPr>
            <a:stCxn id="78" idx="3"/>
          </p:cNvCxnSpPr>
          <p:nvPr/>
        </p:nvCxnSpPr>
        <p:spPr>
          <a:xfrm flipH="1">
            <a:off x="6453788" y="2741423"/>
            <a:ext cx="859232" cy="959347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tangolo 94">
            <a:extLst>
              <a:ext uri="{FF2B5EF4-FFF2-40B4-BE49-F238E27FC236}">
                <a16:creationId xmlns:a16="http://schemas.microsoft.com/office/drawing/2014/main" id="{0CA47DA8-241E-490D-94D8-50F914FDBB8B}"/>
              </a:ext>
            </a:extLst>
          </p:cNvPr>
          <p:cNvSpPr/>
          <p:nvPr/>
        </p:nvSpPr>
        <p:spPr>
          <a:xfrm>
            <a:off x="-1" y="371980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Impatto profondo </a:t>
            </a:r>
            <a:r>
              <a:rPr lang="it-IT" sz="1400" dirty="0">
                <a:latin typeface="Futura-Book"/>
                <a:cs typeface="Arial" panose="020B0604020202020204" pitchFamily="34" charset="0"/>
              </a:rPr>
              <a:t>su </a:t>
            </a:r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«come» e «cosa» si produce:</a:t>
            </a:r>
            <a:endParaRPr lang="it-IT" sz="1400" dirty="0">
              <a:latin typeface="Futura-Book"/>
              <a:cs typeface="Arial" panose="020B0604020202020204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965AAC3-E6A3-44EC-A246-0C3F7C4CB7D6}"/>
              </a:ext>
            </a:extLst>
          </p:cNvPr>
          <p:cNvSpPr txBox="1"/>
          <p:nvPr/>
        </p:nvSpPr>
        <p:spPr>
          <a:xfrm>
            <a:off x="1999057" y="4348842"/>
            <a:ext cx="50932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Futura-Book"/>
                <a:cs typeface="Arial" panose="020B0604020202020204" pitchFamily="34" charset="0"/>
              </a:rPr>
              <a:t>IoT</a:t>
            </a:r>
          </a:p>
          <a:p>
            <a:pPr marL="285750" indent="-285750" algn="just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Futura-Book"/>
                <a:cs typeface="Arial" panose="020B0604020202020204" pitchFamily="34" charset="0"/>
              </a:rPr>
              <a:t>Robotica</a:t>
            </a:r>
          </a:p>
          <a:p>
            <a:pPr marL="285750" indent="-285750" algn="just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Futura-Book"/>
                <a:cs typeface="Arial" panose="020B0604020202020204" pitchFamily="34" charset="0"/>
              </a:rPr>
              <a:t>Automazione</a:t>
            </a:r>
          </a:p>
          <a:p>
            <a:pPr marL="285750" indent="-285750" algn="just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Futura-Book"/>
                <a:cs typeface="Arial" panose="020B0604020202020204" pitchFamily="34" charset="0"/>
              </a:rPr>
              <a:t>Intelligenza artificiale</a:t>
            </a:r>
          </a:p>
          <a:p>
            <a:pPr marL="285750" indent="-285750" algn="just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Futura-Book"/>
                <a:cs typeface="Arial" panose="020B0604020202020204" pitchFamily="34" charset="0"/>
              </a:rPr>
              <a:t>Realtà virtuale aumentata</a:t>
            </a:r>
          </a:p>
          <a:p>
            <a:pPr marL="285750" indent="-285750" algn="just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Futura-Book"/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88740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9ABD1E-BD59-4236-B8E2-198CD4A9500E}"/>
              </a:ext>
            </a:extLst>
          </p:cNvPr>
          <p:cNvSpPr txBox="1"/>
          <p:nvPr/>
        </p:nvSpPr>
        <p:spPr>
          <a:xfrm>
            <a:off x="539552" y="43651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12169"/>
                </a:solidFill>
                <a:latin typeface="Futura-Book" pitchFamily="2" charset="0"/>
              </a:rPr>
              <a:t>Skills gap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6C8067-970C-4C91-BD95-EACC14A9AB80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824737-6035-4DFE-B8C3-64DF3F79F73A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8F075A57-D89D-45A8-A0AA-6220EDB1E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0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1F1AB3-756F-4609-B5F7-A64002D7A64A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DC2378-3E6A-467E-881D-0D80320AF8C3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7FA571D1-E80C-4785-B594-66C7B52CC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987DA2-3900-4953-B6BC-959454B53A1A}"/>
              </a:ext>
            </a:extLst>
          </p:cNvPr>
          <p:cNvSpPr txBox="1"/>
          <p:nvPr/>
        </p:nvSpPr>
        <p:spPr>
          <a:xfrm>
            <a:off x="611560" y="2606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Skills sono una sfida chiave per il futuro della manifattura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15E27D-C800-4B63-82EC-E6689DC78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86" t="40193" r="22691" b="22364"/>
          <a:stretch/>
        </p:blipFill>
        <p:spPr>
          <a:xfrm>
            <a:off x="229363" y="1664804"/>
            <a:ext cx="8685273" cy="3528392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F072CA72-97EB-47F6-8EBD-2A9F6AE09332}"/>
              </a:ext>
            </a:extLst>
          </p:cNvPr>
          <p:cNvSpPr/>
          <p:nvPr/>
        </p:nvSpPr>
        <p:spPr>
          <a:xfrm>
            <a:off x="7092280" y="1622909"/>
            <a:ext cx="936104" cy="360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3B6C3F-170F-45DE-A3F5-5BFAF19C1960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Studi Confindustria Bergamo su dati CSC presentati al World Manufacturing Forum</a:t>
            </a:r>
          </a:p>
        </p:txBody>
      </p:sp>
    </p:spTree>
    <p:extLst>
      <p:ext uri="{BB962C8B-B14F-4D97-AF65-F5344CB8AC3E}">
        <p14:creationId xmlns:p14="http://schemas.microsoft.com/office/powerpoint/2010/main" val="390273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1F1AB3-756F-4609-B5F7-A64002D7A64A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DC2378-3E6A-467E-881D-0D80320AF8C3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7FA571D1-E80C-4785-B594-66C7B52CC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2C75881-0F79-4E6C-9708-AC8EE234C6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5" t="15474" r="2686" b="6988"/>
          <a:stretch/>
        </p:blipFill>
        <p:spPr>
          <a:xfrm>
            <a:off x="82303" y="1628800"/>
            <a:ext cx="8979394" cy="30963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987DA2-3900-4953-B6BC-959454B53A1A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Italia: Polarizzazione del lavoro nella manifattura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D46F158-FDFB-4656-A383-9921A23391AB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Studi Confindustria Bergamo su elaborazioni CSC e CEFOP su dati Eurostat </a:t>
            </a:r>
          </a:p>
        </p:txBody>
      </p:sp>
    </p:spTree>
    <p:extLst>
      <p:ext uri="{BB962C8B-B14F-4D97-AF65-F5344CB8AC3E}">
        <p14:creationId xmlns:p14="http://schemas.microsoft.com/office/powerpoint/2010/main" val="171103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9ABD1E-BD59-4236-B8E2-198CD4A9500E}"/>
              </a:ext>
            </a:extLst>
          </p:cNvPr>
          <p:cNvSpPr txBox="1"/>
          <p:nvPr/>
        </p:nvSpPr>
        <p:spPr>
          <a:xfrm>
            <a:off x="539552" y="43651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12169"/>
                </a:solidFill>
                <a:latin typeface="Futura-Book" pitchFamily="2" charset="0"/>
              </a:rPr>
              <a:t>Competenze richieste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F206F8-362E-4771-9BB0-D5479B8EB0A4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BA22CF-A96E-4B50-AE80-D8286ECD346C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5B69E963-0108-4887-AC38-7179FF6E4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1F1AB3-756F-4609-B5F7-A64002D7A64A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DC2378-3E6A-467E-881D-0D80320AF8C3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7FA571D1-E80C-4785-B594-66C7B52CC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68E0C6-B33F-4113-9A36-DDBB52ACB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23" t="28010" r="64477" b="13654"/>
          <a:stretch/>
        </p:blipFill>
        <p:spPr>
          <a:xfrm>
            <a:off x="179512" y="836711"/>
            <a:ext cx="576064" cy="53349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5AF90D-9696-4FE6-84F3-62955D2589FA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10 Competenze chiave per il futuro della manifattura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CA961D7-0765-40D5-B9D5-4DB66564829C}"/>
              </a:ext>
            </a:extLst>
          </p:cNvPr>
          <p:cNvSpPr/>
          <p:nvPr/>
        </p:nvSpPr>
        <p:spPr>
          <a:xfrm>
            <a:off x="755576" y="908720"/>
            <a:ext cx="77768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ALFABETIZZAZIONE DIGITALE come competenza «olistica» per interagire, comprendere, facilitare e sviluppare nuovi sistemi manifatturieri digitali, tecnologie, applicazioni e strumenti.</a:t>
            </a: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Abilità ad utilizzare e progettare nuove soluzioni di INTELLIGENZA ARTIFICIALE e saperne interpretare criticamente i risultati.</a:t>
            </a: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PROBLEM SOLVING CREATIVO nell’era dell’abbondanza di informazioni e opportunità tecnologiche nei sistemi di smart manufacturing.</a:t>
            </a: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Un forte MINDSET IMPRENDITORIALE che include un atteggiamento proattivo e una abilità a pensare fuori dagli schemi.</a:t>
            </a:r>
          </a:p>
          <a:p>
            <a:pPr algn="just"/>
            <a:endParaRPr lang="it-IT" sz="14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4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4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ABILITA’ E DISPONIBILITA’ a LAVORARE IN SICUREZZA e con EFFICACIA con le nuove tecnologie (i.e. sistemi automatizzati governati da robot e soluzioni di intelligenza artificiale). </a:t>
            </a:r>
          </a:p>
        </p:txBody>
      </p:sp>
    </p:spTree>
    <p:extLst>
      <p:ext uri="{BB962C8B-B14F-4D97-AF65-F5344CB8AC3E}">
        <p14:creationId xmlns:p14="http://schemas.microsoft.com/office/powerpoint/2010/main" val="45835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EFCCDFE-611D-4D4F-8B05-432CC33156AC}"/>
              </a:ext>
            </a:extLst>
          </p:cNvPr>
          <p:cNvSpPr/>
          <p:nvPr/>
        </p:nvSpPr>
        <p:spPr>
          <a:xfrm>
            <a:off x="755576" y="908720"/>
            <a:ext cx="77768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MINDSET INTER-CULTURALE, INCLUSIVO E ORIENTATO ALLA DIVERSITA’ per rispondere alle nuove sfide che nascono dalla diversificata forza lavoro manifatturiera.</a:t>
            </a: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Cybersecurity, PRIVACY e CONSAPEVOLEZZA dell’importanza dei dati e delle informazioni con cui si lavora per reagire prontamente alla crescente impronta digitale delle catene del valore manifatturiero.</a:t>
            </a: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Abilità a GESTIRE la CRESCENTE COMPLESSITA’ che avanza molteplici richieste e necessita di azioni simultanee.</a:t>
            </a: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Abilità COMUNICATIVE EFFICACI per relazionarsi con le persone e i sistemi informativi e di intelligenza artificiale attraverso molteplici piattaforme e tecnologie.</a:t>
            </a: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endParaRPr lang="it-IT" sz="120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APERTURA MENTALE al CAMBIAMENTO COSTANTE per lo sviluppo di capacità che continuamente mettano in discussione lo status quo e favoriscano il trasferimento di conoscenza tra differenti domini.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1F1AB3-756F-4609-B5F7-A64002D7A64A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DC2378-3E6A-467E-881D-0D80320AF8C3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7FA571D1-E80C-4785-B594-66C7B52CC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68E0C6-B33F-4113-9A36-DDBB52ACB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01" t="28284" r="46299" b="14119"/>
          <a:stretch/>
        </p:blipFill>
        <p:spPr>
          <a:xfrm>
            <a:off x="209194" y="908721"/>
            <a:ext cx="546382" cy="547842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3B0E99-9BBC-4250-A2B7-FA10D4C526BA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10 Competenze chiave per il futuro della manifattura</a:t>
            </a:r>
          </a:p>
        </p:txBody>
      </p:sp>
    </p:spTree>
    <p:extLst>
      <p:ext uri="{BB962C8B-B14F-4D97-AF65-F5344CB8AC3E}">
        <p14:creationId xmlns:p14="http://schemas.microsoft.com/office/powerpoint/2010/main" val="212353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9ABD1E-BD59-4236-B8E2-198CD4A9500E}"/>
              </a:ext>
            </a:extLst>
          </p:cNvPr>
          <p:cNvSpPr txBox="1"/>
          <p:nvPr/>
        </p:nvSpPr>
        <p:spPr>
          <a:xfrm>
            <a:off x="539552" y="43651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12169"/>
                </a:solidFill>
                <a:latin typeface="Futura-Book" pitchFamily="2" charset="0"/>
              </a:rPr>
              <a:t>Bergamo territorio Manifatturiero di attrattività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EB3109-3AD9-4476-B84B-1C4F33B03763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B95166-DD53-4CDE-A0D9-F9D984AFA53C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5" name="Immagine 4" descr="centrato negativo blu.jpg">
            <a:extLst>
              <a:ext uri="{FF2B5EF4-FFF2-40B4-BE49-F238E27FC236}">
                <a16:creationId xmlns:a16="http://schemas.microsoft.com/office/drawing/2014/main" id="{B087D260-26B8-40C5-883E-CC319AC31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37C92F-14AC-47DE-BE7B-00A85698BF19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Visione per lo sviluppo di Bergamo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A1A792-C9C1-4C76-A34E-CD9EAF545BE3}"/>
              </a:ext>
            </a:extLst>
          </p:cNvPr>
          <p:cNvSpPr/>
          <p:nvPr/>
        </p:nvSpPr>
        <p:spPr>
          <a:xfrm>
            <a:off x="755576" y="254632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Futura-Book"/>
                <a:cs typeface="Arial" panose="020B0604020202020204" pitchFamily="34" charset="0"/>
              </a:rPr>
              <a:t>Un territorio a vocazione industriale che tende al manifatturiero avanzato con forte integrazione con i servizi tecnologici e predisposto all’internazionalizzazione.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1A482D-1EC2-4F74-9905-C05CEAA03C0A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4B7F25-E4AB-4B7C-B297-A1F80266187F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6" name="Immagine 5" descr="centrato negativo blu.jpg">
            <a:extLst>
              <a:ext uri="{FF2B5EF4-FFF2-40B4-BE49-F238E27FC236}">
                <a16:creationId xmlns:a16="http://schemas.microsoft.com/office/drawing/2014/main" id="{E75D6562-5AE5-43F4-8866-B7939A50A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EEF0A5A-19ED-4DBD-9741-BC122CEF2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76465"/>
              </p:ext>
            </p:extLst>
          </p:nvPr>
        </p:nvGraphicFramePr>
        <p:xfrm>
          <a:off x="253983" y="751388"/>
          <a:ext cx="3375000" cy="520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2433591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653805199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2352419729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RANK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NUTS 3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V.A. TOT. 2016</a:t>
                      </a:r>
                    </a:p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(mln €)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4048539658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Madrid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192.113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747642609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Paris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190.710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42105770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3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Milano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151.254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166999776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4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Hauts</a:t>
                      </a:r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-de-Seine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148.965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69734224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5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Barcelona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142.784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103231141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6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Roma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140.984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6035866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7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Stockholms</a:t>
                      </a:r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 </a:t>
                      </a:r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län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129.978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872213393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8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Berlin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117.483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2196643432"/>
                  </a:ext>
                </a:extLst>
              </a:tr>
              <a:tr h="2805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9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Camden &amp; City of London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105.726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03446708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10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Hamburg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101.991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208894669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11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Dublin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99.386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498568309"/>
                  </a:ext>
                </a:extLst>
              </a:tr>
              <a:tr h="2805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12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München, </a:t>
                      </a:r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Kreisfreie</a:t>
                      </a:r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 </a:t>
                      </a:r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Stadt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98.830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165745683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13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Groot</a:t>
                      </a:r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-Amsterdam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95.665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57909505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14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Wien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81.326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112136468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15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Rhône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73.807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21550845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16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Westminster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73.525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64926218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17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Helsinki-</a:t>
                      </a:r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Uusimaa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72.512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135166610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18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Västra</a:t>
                      </a:r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 </a:t>
                      </a:r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Götalands</a:t>
                      </a:r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 </a:t>
                      </a:r>
                      <a:r>
                        <a:rPr lang="it-IT" sz="1050" b="1" u="none" strike="noStrike" dirty="0" err="1">
                          <a:effectLst/>
                          <a:latin typeface="Futura-Book"/>
                        </a:rPr>
                        <a:t>län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69.378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2435910555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19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Nord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68.376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2702597059"/>
                  </a:ext>
                </a:extLst>
              </a:tr>
              <a:tr h="2805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20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1" u="none" strike="noStrike" dirty="0">
                          <a:effectLst/>
                          <a:latin typeface="Futura-Book"/>
                        </a:rPr>
                        <a:t>Arr. de Bruxelles-Capitale</a:t>
                      </a:r>
                      <a:endParaRPr lang="nl-NL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68.262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060609715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21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Torino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64.172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2894688578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30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Napoli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52.008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297851685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53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Brescia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36.521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1970820223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54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Bologna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35.766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166894923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61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Firenze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33.131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620728663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  <a:latin typeface="Futura-Book"/>
                        </a:rPr>
                        <a:t>71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  <a:latin typeface="Futura-Book"/>
                        </a:rPr>
                        <a:t>Bergamo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  <a:latin typeface="Futura-Book"/>
                        </a:rPr>
                        <a:t>31.257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3933097263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635B282F-26A1-42C6-AE57-E4EB45C8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03274"/>
              </p:ext>
            </p:extLst>
          </p:nvPr>
        </p:nvGraphicFramePr>
        <p:xfrm>
          <a:off x="4691137" y="751388"/>
          <a:ext cx="3375000" cy="42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2433591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653805199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2352419729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RANK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NUTS 3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V.A. MANUF. 2016 (mln €)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4048539658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Barcelona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26.897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7476426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München,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Kreisfreie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Stadt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19.528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105770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3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Milano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18.094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699977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4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Wolfsburg,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Kreisfreie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Stadt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15.809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9734224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5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Västra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Götalands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län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14.988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3231141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6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Madrid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14.137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035866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7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Stuttgart,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Stadtkreis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13.856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872213393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8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Dublin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13.750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9664343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9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Hamburg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12.874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3446708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10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Böblingen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12.630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8894669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11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Torino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12.410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985683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12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Ingolstadt,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Kreisfreie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Stadt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11.508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5745683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13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Berlin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11.063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909505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14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Stockholms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län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10.994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12136468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15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Hauts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-de-Seine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10.611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550845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16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Brescia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10.517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4926218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  <a:latin typeface="Futura-Book"/>
                        </a:rPr>
                        <a:t>17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Bergamo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9.656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35166610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18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Vicenza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9.430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435910555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19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Rhône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9.259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02597059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20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Helsinki-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Uusimaa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9.165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60609715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838F2853-454C-4DDE-B644-CBE9327B5F14}"/>
              </a:ext>
            </a:extLst>
          </p:cNvPr>
          <p:cNvSpPr/>
          <p:nvPr/>
        </p:nvSpPr>
        <p:spPr>
          <a:xfrm>
            <a:off x="3711804" y="5404137"/>
            <a:ext cx="533366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50" dirty="0">
                <a:latin typeface="Futura-Book"/>
                <a:cs typeface="Arial" panose="020B0604020202020204" pitchFamily="34" charset="0"/>
              </a:rPr>
              <a:t>Nella classifica Eurostat in base al Valore aggiunto generato nei 1.405 territori NUTS3, Bergamo si posiziona brillantemente:</a:t>
            </a:r>
          </a:p>
          <a:p>
            <a:pPr algn="ctr"/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71</a:t>
            </a:r>
            <a:r>
              <a:rPr lang="it-IT" sz="1150" b="1" baseline="30000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 posizione in base al Valore aggiunto TOTALE</a:t>
            </a:r>
          </a:p>
          <a:p>
            <a:pPr algn="ctr"/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17</a:t>
            </a:r>
            <a:r>
              <a:rPr lang="it-IT" sz="1150" b="1" baseline="30000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a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 posizione in base al Valore aggiunto della MANIFATTURA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42BF6D-67BA-40BA-9B07-03F78555ACE6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0E40B3-4E92-41CD-96CD-ACEF7AAD6067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10" name="Immagine 9" descr="centrato negativo blu.jpg">
            <a:extLst>
              <a:ext uri="{FF2B5EF4-FFF2-40B4-BE49-F238E27FC236}">
                <a16:creationId xmlns:a16="http://schemas.microsoft.com/office/drawing/2014/main" id="{FC2D6271-E765-44E0-840E-7439FE930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D1434D-4DA1-4939-85ED-99B98EAEDB5E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Valore Aggiunto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D7CC7D2-FA6E-4FAD-8C7A-683E4FBCFD4A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Studi Confindustria Bergamo su dati Eurostat </a:t>
            </a:r>
          </a:p>
        </p:txBody>
      </p:sp>
    </p:spTree>
    <p:extLst>
      <p:ext uri="{BB962C8B-B14F-4D97-AF65-F5344CB8AC3E}">
        <p14:creationId xmlns:p14="http://schemas.microsoft.com/office/powerpoint/2010/main" val="183592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EEF0A5A-19ED-4DBD-9741-BC122CEF2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89961"/>
              </p:ext>
            </p:extLst>
          </p:nvPr>
        </p:nvGraphicFramePr>
        <p:xfrm>
          <a:off x="2915816" y="872848"/>
          <a:ext cx="3375000" cy="40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2433591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653805199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2352419729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RANK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NUTS 3 (&gt;25%; &gt;25%)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V.A. TOT. 2016</a:t>
                      </a:r>
                    </a:p>
                    <a:p>
                      <a:pPr algn="ctr" fontAlgn="b"/>
                      <a:r>
                        <a:rPr lang="it-IT" sz="1050" b="0" u="none" strike="noStrike" dirty="0">
                          <a:effectLst/>
                          <a:latin typeface="Futura-Book"/>
                        </a:rPr>
                        <a:t>(mln €)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extLst>
                  <a:ext uri="{0D108BD9-81ED-4DB2-BD59-A6C34878D82A}">
                    <a16:rowId xmlns:a16="http://schemas.microsoft.com/office/drawing/2014/main" val="4048539658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Brescia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36.521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747642609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  <a:latin typeface="Futura-Book"/>
                        </a:rPr>
                        <a:t>2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Bergamo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31.257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105770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3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Vicenza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25.476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6999776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4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Treviso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25.272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9734224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5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Modena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23.776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3231141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6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Böblingen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22.961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035866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7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Varese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22.961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872213393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8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Ludwigsburg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21.674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9664343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  <a:latin typeface="Futura-Book"/>
                        </a:rPr>
                        <a:t>9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Wolfsburg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20.372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3446708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10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Esslingen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18.874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8894669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11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Stredoceský kraj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18.546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98568309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12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Reggio nell'Emilia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16.610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5745683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13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Ingolstadt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15.573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909505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14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Gütersloh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15.126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12136468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15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Moravskoslezský</a:t>
                      </a:r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kraj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Futura-Book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15.091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550845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16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Ortenaukreis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15.073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4926218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17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Heilbronn, Landkreis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14.593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351666104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18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Märkischer Kreis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13.480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435910555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19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kern="120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Rems-Murr-Kreis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12.800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02597059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>
                          <a:effectLst/>
                          <a:latin typeface="Futura-Book"/>
                        </a:rPr>
                        <a:t>20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Futura-Book"/>
                      </a:endParaRPr>
                    </a:p>
                  </a:txBody>
                  <a:tcPr marL="6276" marR="6276" marT="62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Ludwigshafen am Rhein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utura-Book"/>
                          <a:ea typeface="+mn-ea"/>
                          <a:cs typeface="+mn-cs"/>
                        </a:rPr>
                        <a:t>12.400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60609715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838F2853-454C-4DDE-B644-CBE9327B5F14}"/>
              </a:ext>
            </a:extLst>
          </p:cNvPr>
          <p:cNvSpPr/>
          <p:nvPr/>
        </p:nvSpPr>
        <p:spPr>
          <a:xfrm>
            <a:off x="179512" y="5229200"/>
            <a:ext cx="88569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50" dirty="0">
                <a:latin typeface="Futura-Book"/>
                <a:cs typeface="Arial" panose="020B0604020202020204" pitchFamily="34" charset="0"/>
              </a:rPr>
              <a:t>Se si circoscrive l’analisi ai soli 188 «territori industriali» (dove sia l’occupazione che il valore aggiunto della manifattura superano il 25% del totale), allora Bergamo è «manifattura d’Europa»:</a:t>
            </a:r>
          </a:p>
          <a:p>
            <a:pPr algn="just"/>
            <a:endParaRPr lang="it-IT" sz="1150" dirty="0">
              <a:latin typeface="Futura-Book"/>
              <a:cs typeface="Arial" panose="020B0604020202020204" pitchFamily="34" charset="0"/>
            </a:endParaRPr>
          </a:p>
          <a:p>
            <a:pPr algn="ctr"/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2a posizione in base al Valore aggiunto TOTALE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BF89A0-9368-4547-87DD-91332AD644AE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41B828-3369-411D-A819-D1399E575588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10" name="Immagine 9" descr="centrato negativo blu.jpg">
            <a:extLst>
              <a:ext uri="{FF2B5EF4-FFF2-40B4-BE49-F238E27FC236}">
                <a16:creationId xmlns:a16="http://schemas.microsoft.com/office/drawing/2014/main" id="{C6CA8D26-35A8-4854-AE44-60BB5873A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B2804D-64DC-4081-96B1-D8E4DBD15A45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Valore Aggiunto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B0813C0-1E7A-40F4-9695-3A384B73395B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Studi Confindustria Bergamo su dati Eurostat </a:t>
            </a:r>
          </a:p>
        </p:txBody>
      </p:sp>
    </p:spTree>
    <p:extLst>
      <p:ext uri="{BB962C8B-B14F-4D97-AF65-F5344CB8AC3E}">
        <p14:creationId xmlns:p14="http://schemas.microsoft.com/office/powerpoint/2010/main" val="391671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AC6FA0-F808-4C48-9303-AEC130F0E171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Ecosistema innovazione</a:t>
            </a:r>
          </a:p>
        </p:txBody>
      </p:sp>
      <p:sp>
        <p:nvSpPr>
          <p:cNvPr id="3" name="CasellaDiTesto 135">
            <a:extLst>
              <a:ext uri="{FF2B5EF4-FFF2-40B4-BE49-F238E27FC236}">
                <a16:creationId xmlns:a16="http://schemas.microsoft.com/office/drawing/2014/main" id="{005DAA7E-8DE9-4154-9072-F8B3A9AA19BA}"/>
              </a:ext>
            </a:extLst>
          </p:cNvPr>
          <p:cNvSpPr txBox="1"/>
          <p:nvPr/>
        </p:nvSpPr>
        <p:spPr>
          <a:xfrm>
            <a:off x="7575869" y="1514011"/>
            <a:ext cx="1196590" cy="371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Cluster Nazionali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CFI, MADE IN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136">
            <a:extLst>
              <a:ext uri="{FF2B5EF4-FFF2-40B4-BE49-F238E27FC236}">
                <a16:creationId xmlns:a16="http://schemas.microsoft.com/office/drawing/2014/main" id="{015276A9-7F7F-43F5-A9D6-F38D4AC7498F}"/>
              </a:ext>
            </a:extLst>
          </p:cNvPr>
          <p:cNvSpPr txBox="1"/>
          <p:nvPr/>
        </p:nvSpPr>
        <p:spPr>
          <a:xfrm>
            <a:off x="7575869" y="513961"/>
            <a:ext cx="1199216" cy="778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Cluster Regionali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AFIL, Cluster Mobilità, Cluster Smart City and Communities, </a:t>
            </a:r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Cleantech</a:t>
            </a:r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, PNR…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137">
            <a:extLst>
              <a:ext uri="{FF2B5EF4-FFF2-40B4-BE49-F238E27FC236}">
                <a16:creationId xmlns:a16="http://schemas.microsoft.com/office/drawing/2014/main" id="{7618B0A3-38A8-4183-84B9-79A200D87CBE}"/>
              </a:ext>
            </a:extLst>
          </p:cNvPr>
          <p:cNvSpPr txBox="1"/>
          <p:nvPr/>
        </p:nvSpPr>
        <p:spPr>
          <a:xfrm>
            <a:off x="7578495" y="2036157"/>
            <a:ext cx="1569468" cy="369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Fabbriche Faro: 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ABB , SIAD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sellaDiTesto 138">
            <a:extLst>
              <a:ext uri="{FF2B5EF4-FFF2-40B4-BE49-F238E27FC236}">
                <a16:creationId xmlns:a16="http://schemas.microsoft.com/office/drawing/2014/main" id="{EAFF88AD-9027-47F5-A2DC-F012A87A4912}"/>
              </a:ext>
            </a:extLst>
          </p:cNvPr>
          <p:cNvSpPr txBox="1"/>
          <p:nvPr/>
        </p:nvSpPr>
        <p:spPr>
          <a:xfrm>
            <a:off x="7548702" y="3164879"/>
            <a:ext cx="1583857" cy="626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Centri di ricerca 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I-LAB presso KM Rosso, </a:t>
            </a:r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MATech</a:t>
            </a:r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 Dalmine, Enea, IIT@Bergamo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sellaDiTesto 146">
            <a:extLst>
              <a:ext uri="{FF2B5EF4-FFF2-40B4-BE49-F238E27FC236}">
                <a16:creationId xmlns:a16="http://schemas.microsoft.com/office/drawing/2014/main" id="{9DEE8D15-5611-40FB-80AF-DC89F4A75F5F}"/>
              </a:ext>
            </a:extLst>
          </p:cNvPr>
          <p:cNvSpPr txBox="1"/>
          <p:nvPr/>
        </p:nvSpPr>
        <p:spPr>
          <a:xfrm>
            <a:off x="7519045" y="4248408"/>
            <a:ext cx="1344277" cy="371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Gruppi di Lavoro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CT Innovazione Confindustria Lombardia e Nazionale</a:t>
            </a: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sellaDiTesto 137">
            <a:extLst>
              <a:ext uri="{FF2B5EF4-FFF2-40B4-BE49-F238E27FC236}">
                <a16:creationId xmlns:a16="http://schemas.microsoft.com/office/drawing/2014/main" id="{DB78A547-CE1A-49C6-928B-86000B7A5E3A}"/>
              </a:ext>
            </a:extLst>
          </p:cNvPr>
          <p:cNvSpPr txBox="1"/>
          <p:nvPr/>
        </p:nvSpPr>
        <p:spPr>
          <a:xfrm>
            <a:off x="7548701" y="2376220"/>
            <a:ext cx="1569468" cy="932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Iniziative aziendali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ATC Nembro, FAE HUB, ITEMA LAB, ALBINI NEXT, </a:t>
            </a: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ABB Customer Experience Center, SCHNEIDER Innovation Hub, SMILE…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sellaDiTesto 138">
            <a:extLst>
              <a:ext uri="{FF2B5EF4-FFF2-40B4-BE49-F238E27FC236}">
                <a16:creationId xmlns:a16="http://schemas.microsoft.com/office/drawing/2014/main" id="{3E00DF76-1BF4-4AD3-AA21-93E8C57DA984}"/>
              </a:ext>
            </a:extLst>
          </p:cNvPr>
          <p:cNvSpPr txBox="1"/>
          <p:nvPr/>
        </p:nvSpPr>
        <p:spPr>
          <a:xfrm>
            <a:off x="7519045" y="3773281"/>
            <a:ext cx="1583857" cy="626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Cluster e progetti EU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EFFRA, Z-</a:t>
            </a:r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Innoveas</a:t>
            </a:r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 4.0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sellaDiTesto 146">
            <a:extLst>
              <a:ext uri="{FF2B5EF4-FFF2-40B4-BE49-F238E27FC236}">
                <a16:creationId xmlns:a16="http://schemas.microsoft.com/office/drawing/2014/main" id="{0D5938A7-D933-46F1-A64C-DDFCA5127476}"/>
              </a:ext>
            </a:extLst>
          </p:cNvPr>
          <p:cNvSpPr txBox="1"/>
          <p:nvPr/>
        </p:nvSpPr>
        <p:spPr>
          <a:xfrm>
            <a:off x="7519045" y="5052341"/>
            <a:ext cx="1344277" cy="371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Federazioni 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Sistema Moda Italia</a:t>
            </a:r>
          </a:p>
          <a:p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Federmeccanici</a:t>
            </a:r>
            <a:endParaRPr lang="it-IT" sz="800" b="1" i="1" dirty="0">
              <a:solidFill>
                <a:srgbClr val="FF0000"/>
              </a:solidFill>
              <a:latin typeface="Futura Std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Piccola Industria Nazionale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47F9974-EA67-45D4-A471-9D9B8C36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7309738" cy="4895512"/>
          </a:xfrm>
          <a:prstGeom prst="rect">
            <a:avLst/>
          </a:prstGeom>
        </p:spPr>
      </p:pic>
      <p:sp>
        <p:nvSpPr>
          <p:cNvPr id="12" name="CasellaDiTesto 146">
            <a:extLst>
              <a:ext uri="{FF2B5EF4-FFF2-40B4-BE49-F238E27FC236}">
                <a16:creationId xmlns:a16="http://schemas.microsoft.com/office/drawing/2014/main" id="{BF2900E6-A8BE-4E6B-9AD4-420CB0BDCD97}"/>
              </a:ext>
            </a:extLst>
          </p:cNvPr>
          <p:cNvSpPr txBox="1"/>
          <p:nvPr/>
        </p:nvSpPr>
        <p:spPr>
          <a:xfrm>
            <a:off x="7519045" y="5793419"/>
            <a:ext cx="1344277" cy="371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950" b="1" i="1" dirty="0">
                <a:solidFill>
                  <a:srgbClr val="00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Territorio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SMILE, Bergamo Smart City, Bergamo </a:t>
            </a:r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Sceinza</a:t>
            </a:r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, Download Innovation, </a:t>
            </a:r>
            <a:r>
              <a:rPr lang="it-IT" sz="800" b="1" i="1" dirty="0" err="1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NoHAT</a:t>
            </a:r>
            <a:r>
              <a:rPr lang="it-IT" sz="800" b="1" i="1" dirty="0">
                <a:solidFill>
                  <a:srgbClr val="FF0000"/>
                </a:solidFill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BE93F37-1697-4474-AFC6-E67C9A024D3D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Area Innovazione Confindustria Bergamo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0F3292-7B92-48F0-A6CD-02857745F542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B4A3665-3D5B-4EC7-8A6A-BBA82119E8F6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16" name="Immagine 15" descr="centrato negativo blu.jpg">
            <a:extLst>
              <a:ext uri="{FF2B5EF4-FFF2-40B4-BE49-F238E27FC236}">
                <a16:creationId xmlns:a16="http://schemas.microsoft.com/office/drawing/2014/main" id="{0EDD9DD3-F8AF-41BB-B73F-2413598A2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527C836-4FFA-4728-BD89-F96EE6D93914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FA8E74A-B92E-4DCB-9DE8-5D250354AB2C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30" name="Immagine 29" descr="centrato negativo blu.jpg">
            <a:extLst>
              <a:ext uri="{FF2B5EF4-FFF2-40B4-BE49-F238E27FC236}">
                <a16:creationId xmlns:a16="http://schemas.microsoft.com/office/drawing/2014/main" id="{C0B0162E-979F-4E14-9916-00BF60D1C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pic>
        <p:nvPicPr>
          <p:cNvPr id="6" name="Picture 2" descr="https://d-maps.com/m/europa/italia/italienord/italienord27.gif">
            <a:extLst>
              <a:ext uri="{FF2B5EF4-FFF2-40B4-BE49-F238E27FC236}">
                <a16:creationId xmlns:a16="http://schemas.microsoft.com/office/drawing/2014/main" id="{C0E52EFC-B294-455F-9070-AE8DCEB4A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30000"/>
          </a:blip>
          <a:srcRect t="15137" b="7674"/>
          <a:stretch/>
        </p:blipFill>
        <p:spPr bwMode="auto">
          <a:xfrm>
            <a:off x="1331640" y="1124744"/>
            <a:ext cx="6480720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Energia verde royalty-free interfaccia vettoriale icona set : Arte vettoriale">
            <a:extLst>
              <a:ext uri="{FF2B5EF4-FFF2-40B4-BE49-F238E27FC236}">
                <a16:creationId xmlns:a16="http://schemas.microsoft.com/office/drawing/2014/main" id="{5F106DD2-41C1-4FD1-ADD0-70A281D4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80067" b="80008"/>
          <a:stretch>
            <a:fillRect/>
          </a:stretch>
        </p:blipFill>
        <p:spPr bwMode="auto">
          <a:xfrm>
            <a:off x="3923926" y="1669140"/>
            <a:ext cx="288032" cy="288032"/>
          </a:xfrm>
          <a:prstGeom prst="rect">
            <a:avLst/>
          </a:prstGeom>
          <a:noFill/>
        </p:spPr>
      </p:pic>
      <p:pic>
        <p:nvPicPr>
          <p:cNvPr id="8" name="Picture 4" descr="Energia verde royalty-free interfaccia vettoriale icona set : Arte vettoriale">
            <a:extLst>
              <a:ext uri="{FF2B5EF4-FFF2-40B4-BE49-F238E27FC236}">
                <a16:creationId xmlns:a16="http://schemas.microsoft.com/office/drawing/2014/main" id="{91A548E2-962A-41BD-9C14-902272E4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80067" b="80008"/>
          <a:stretch>
            <a:fillRect/>
          </a:stretch>
        </p:blipFill>
        <p:spPr bwMode="auto">
          <a:xfrm>
            <a:off x="4427982" y="1885164"/>
            <a:ext cx="332656" cy="332656"/>
          </a:xfrm>
          <a:prstGeom prst="rect">
            <a:avLst/>
          </a:prstGeom>
          <a:noFill/>
        </p:spPr>
      </p:pic>
      <p:pic>
        <p:nvPicPr>
          <p:cNvPr id="9" name="Picture 4" descr="Energia verde royalty-free interfaccia vettoriale icona set : Arte vettoriale">
            <a:extLst>
              <a:ext uri="{FF2B5EF4-FFF2-40B4-BE49-F238E27FC236}">
                <a16:creationId xmlns:a16="http://schemas.microsoft.com/office/drawing/2014/main" id="{489FCB44-8B9C-4217-9830-ED4C4AC6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80067" b="80008"/>
          <a:stretch>
            <a:fillRect/>
          </a:stretch>
        </p:blipFill>
        <p:spPr bwMode="auto">
          <a:xfrm>
            <a:off x="6156174" y="1957172"/>
            <a:ext cx="260648" cy="260648"/>
          </a:xfrm>
          <a:prstGeom prst="rect">
            <a:avLst/>
          </a:prstGeom>
          <a:noFill/>
        </p:spPr>
      </p:pic>
      <p:pic>
        <p:nvPicPr>
          <p:cNvPr id="10" name="Picture 4" descr="Energia verde royalty-free interfaccia vettoriale icona set : Arte vettoriale">
            <a:extLst>
              <a:ext uri="{FF2B5EF4-FFF2-40B4-BE49-F238E27FC236}">
                <a16:creationId xmlns:a16="http://schemas.microsoft.com/office/drawing/2014/main" id="{786A6D50-A556-4636-A2D9-8810E1F4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80067" b="80008"/>
          <a:stretch>
            <a:fillRect/>
          </a:stretch>
        </p:blipFill>
        <p:spPr bwMode="auto">
          <a:xfrm>
            <a:off x="5815184" y="2172005"/>
            <a:ext cx="260648" cy="260648"/>
          </a:xfrm>
          <a:prstGeom prst="rect">
            <a:avLst/>
          </a:prstGeom>
          <a:noFill/>
        </p:spPr>
      </p:pic>
      <p:pic>
        <p:nvPicPr>
          <p:cNvPr id="11" name="Picture 4" descr="Energia verde royalty-free interfaccia vettoriale icona set : Arte vettoriale">
            <a:extLst>
              <a:ext uri="{FF2B5EF4-FFF2-40B4-BE49-F238E27FC236}">
                <a16:creationId xmlns:a16="http://schemas.microsoft.com/office/drawing/2014/main" id="{B88FE683-2FEF-45D6-945C-AE65D664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r="80067" b="80008"/>
          <a:stretch>
            <a:fillRect/>
          </a:stretch>
        </p:blipFill>
        <p:spPr bwMode="auto">
          <a:xfrm>
            <a:off x="3563886" y="1984556"/>
            <a:ext cx="188640" cy="188640"/>
          </a:xfrm>
          <a:prstGeom prst="rect">
            <a:avLst/>
          </a:prstGeom>
          <a:noFill/>
        </p:spPr>
      </p:pic>
      <p:pic>
        <p:nvPicPr>
          <p:cNvPr id="12" name="Picture 4" descr="Energia verde royalty-free interfaccia vettoriale icona set : Arte vettoriale">
            <a:extLst>
              <a:ext uri="{FF2B5EF4-FFF2-40B4-BE49-F238E27FC236}">
                <a16:creationId xmlns:a16="http://schemas.microsoft.com/office/drawing/2014/main" id="{D1DFD936-7509-4B6C-B861-C5189BA8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r="80067" b="80008"/>
          <a:stretch>
            <a:fillRect/>
          </a:stretch>
        </p:blipFill>
        <p:spPr bwMode="auto">
          <a:xfrm>
            <a:off x="3219748" y="1813156"/>
            <a:ext cx="188640" cy="188640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1A416D-4410-4180-9839-ABE23E149364}"/>
              </a:ext>
            </a:extLst>
          </p:cNvPr>
          <p:cNvSpPr txBox="1"/>
          <p:nvPr/>
        </p:nvSpPr>
        <p:spPr>
          <a:xfrm>
            <a:off x="2747496" y="1885165"/>
            <a:ext cx="57606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8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VARESE</a:t>
            </a: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5.115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Firms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6.371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Hiring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59459-FE19-415D-97DB-9B74302ABF4B}"/>
              </a:ext>
            </a:extLst>
          </p:cNvPr>
          <p:cNvSpPr txBox="1"/>
          <p:nvPr/>
        </p:nvSpPr>
        <p:spPr>
          <a:xfrm>
            <a:off x="6278360" y="2080484"/>
            <a:ext cx="57606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8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TREVISO</a:t>
            </a: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6.196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Firms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7.876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Hiring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74A42E-027C-4933-8E03-914AE607D3F4}"/>
              </a:ext>
            </a:extLst>
          </p:cNvPr>
          <p:cNvSpPr txBox="1"/>
          <p:nvPr/>
        </p:nvSpPr>
        <p:spPr>
          <a:xfrm>
            <a:off x="5652118" y="2390382"/>
            <a:ext cx="57606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8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VICENZA</a:t>
            </a: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6.776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Firms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8.020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Hiring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FA34DA-CFCC-401B-AEBB-6492024F8174}"/>
              </a:ext>
            </a:extLst>
          </p:cNvPr>
          <p:cNvSpPr txBox="1"/>
          <p:nvPr/>
        </p:nvSpPr>
        <p:spPr>
          <a:xfrm>
            <a:off x="4427984" y="2159549"/>
            <a:ext cx="57606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8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BRESCIA</a:t>
            </a: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8.155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Firms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14.977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Hiring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3F23693-7FFF-4B0E-8E20-6EC4FE0E7915}"/>
              </a:ext>
            </a:extLst>
          </p:cNvPr>
          <p:cNvSpPr txBox="1"/>
          <p:nvPr/>
        </p:nvSpPr>
        <p:spPr>
          <a:xfrm>
            <a:off x="3843200" y="1911808"/>
            <a:ext cx="57606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8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BERGAMO</a:t>
            </a: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6.884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Firms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11.936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Hiring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B4C2C96-D08D-46C6-ACEE-D1426FC464E5}"/>
              </a:ext>
            </a:extLst>
          </p:cNvPr>
          <p:cNvSpPr txBox="1"/>
          <p:nvPr/>
        </p:nvSpPr>
        <p:spPr>
          <a:xfrm>
            <a:off x="3291756" y="2125041"/>
            <a:ext cx="57606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8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MONZA e BRIANZA</a:t>
            </a: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5.514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Firms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700" b="1" dirty="0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7.977 </a:t>
            </a:r>
            <a:r>
              <a:rPr lang="it-IT" sz="700" b="1" dirty="0" err="1">
                <a:solidFill>
                  <a:srgbClr val="012169"/>
                </a:solidFill>
                <a:latin typeface="Arial" pitchFamily="34" charset="0"/>
                <a:cs typeface="Arial" pitchFamily="34" charset="0"/>
              </a:rPr>
              <a:t>Hiring</a:t>
            </a:r>
            <a:endParaRPr lang="it-IT" sz="700" b="1" dirty="0">
              <a:solidFill>
                <a:srgbClr val="0121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298ACA0-DEEA-4AB3-BDB1-E5CE99276ED7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Sostenibilità: Investimenti e lavori green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D20DBC8-8354-4EA7-86AA-8744FBC940D2}"/>
              </a:ext>
            </a:extLst>
          </p:cNvPr>
          <p:cNvSpPr/>
          <p:nvPr/>
        </p:nvSpPr>
        <p:spPr>
          <a:xfrm>
            <a:off x="251520" y="4077072"/>
            <a:ext cx="8640960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SzPct val="80000"/>
              <a:defRPr/>
            </a:pPr>
            <a:r>
              <a:rPr lang="it-IT" sz="1150" dirty="0">
                <a:latin typeface="Futura-Book"/>
                <a:cs typeface="Arial" panose="020B0604020202020204" pitchFamily="34" charset="0"/>
              </a:rPr>
              <a:t>Tra le prime 10 province manifatturiere italiane (di cui 6 lombarde), Bergamo è la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2° </a:t>
            </a:r>
            <a:r>
              <a:rPr lang="it-IT" sz="1150" dirty="0">
                <a:latin typeface="Futura-Book"/>
                <a:cs typeface="Arial" panose="020B0604020202020204" pitchFamily="34" charset="0"/>
              </a:rPr>
              <a:t>più importante (dopo Brescia) in termini di investimenti e lavori green.</a:t>
            </a:r>
          </a:p>
          <a:p>
            <a:pPr lvl="0" algn="just">
              <a:spcBef>
                <a:spcPct val="20000"/>
              </a:spcBef>
              <a:buSzPct val="80000"/>
              <a:defRPr/>
            </a:pPr>
            <a:endParaRPr lang="it-IT" sz="1150" dirty="0">
              <a:latin typeface="Futura-Book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buSzPct val="80000"/>
              <a:defRPr/>
            </a:pP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6.884</a:t>
            </a:r>
            <a:r>
              <a:rPr lang="it-IT" sz="1150" dirty="0">
                <a:latin typeface="Futura-Book"/>
                <a:cs typeface="Arial" panose="020B0604020202020204" pitchFamily="34" charset="0"/>
              </a:rPr>
              <a:t> aziende hanno fatto investimenti tra il 2014 e il 2017 o hanno programmato investimenti per il 2018 in prodotti e tecnologie per la sostenibilità ambientale. </a:t>
            </a:r>
          </a:p>
          <a:p>
            <a:pPr lvl="0" algn="just">
              <a:spcBef>
                <a:spcPct val="20000"/>
              </a:spcBef>
              <a:buSzPct val="80000"/>
              <a:defRPr/>
            </a:pPr>
            <a:endParaRPr lang="it-IT" sz="1150" dirty="0">
              <a:latin typeface="Futura-Book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buSzPct val="80000"/>
              <a:defRPr/>
            </a:pP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11.936 </a:t>
            </a:r>
            <a:r>
              <a:rPr lang="it-IT" sz="1150" dirty="0">
                <a:latin typeface="Futura-Book"/>
                <a:cs typeface="Arial" panose="020B0604020202020204" pitchFamily="34" charset="0"/>
              </a:rPr>
              <a:t>lavoratori le aziende hanno stimato di assumere nel 2018 per lavori green (e.g. ingegneri energetici, esperti di acquisti verdi, tecnici meccatronici, installatori di impianti termici a basso impatto).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D80A6D8-B53D-4FFB-8315-81F6C2600991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Studi Confindustria Bergamo su </a:t>
            </a:r>
            <a:r>
              <a:rPr lang="it-IT" sz="700" dirty="0" err="1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GreenItaly</a:t>
            </a:r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 Rapporto 2018</a:t>
            </a:r>
          </a:p>
        </p:txBody>
      </p:sp>
    </p:spTree>
    <p:extLst>
      <p:ext uri="{BB962C8B-B14F-4D97-AF65-F5344CB8AC3E}">
        <p14:creationId xmlns:p14="http://schemas.microsoft.com/office/powerpoint/2010/main" val="141865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527C836-4FFA-4728-BD89-F96EE6D93914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FA8E74A-B92E-4DCB-9DE8-5D250354AB2C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30" name="Immagine 29" descr="centrato negativo blu.jpg">
            <a:extLst>
              <a:ext uri="{FF2B5EF4-FFF2-40B4-BE49-F238E27FC236}">
                <a16:creationId xmlns:a16="http://schemas.microsoft.com/office/drawing/2014/main" id="{C0B0162E-979F-4E14-9916-00BF60D1C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DEE109-7E97-4E33-83DB-51142C998522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Export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D18FB36-73F6-481F-9487-BA9A4D1F52BB}"/>
              </a:ext>
            </a:extLst>
          </p:cNvPr>
          <p:cNvSpPr/>
          <p:nvPr/>
        </p:nvSpPr>
        <p:spPr>
          <a:xfrm>
            <a:off x="251520" y="4797152"/>
            <a:ext cx="864096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5° </a:t>
            </a:r>
            <a:r>
              <a:rPr lang="it-IT" sz="1150" dirty="0">
                <a:latin typeface="Futura-Book"/>
                <a:cs typeface="Arial" panose="020B0604020202020204" pitchFamily="34" charset="0"/>
              </a:rPr>
              <a:t>provincia Italiana per esportazioni verso il mondo. Il fatturato estero dell’industria manifatturiera bergamasca nel 2018 vale oltre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16 miliardi di euro</a:t>
            </a:r>
            <a:r>
              <a:rPr lang="it-IT" sz="1150" dirty="0">
                <a:latin typeface="Futura-Book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1150" dirty="0"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150" dirty="0">
                <a:latin typeface="Futura-Book"/>
                <a:cs typeface="Arial" panose="020B0604020202020204" pitchFamily="34" charset="0"/>
              </a:rPr>
              <a:t>La bilancia commerciale, in attivo per </a:t>
            </a:r>
            <a:r>
              <a:rPr lang="it-IT" sz="1150" dirty="0" err="1">
                <a:latin typeface="Futura-Book"/>
                <a:cs typeface="Arial" panose="020B0604020202020204" pitchFamily="34" charset="0"/>
              </a:rPr>
              <a:t>ca</a:t>
            </a:r>
            <a:r>
              <a:rPr lang="it-IT" sz="1150" dirty="0">
                <a:latin typeface="Futura-Book"/>
                <a:cs typeface="Arial" panose="020B0604020202020204" pitchFamily="34" charset="0"/>
              </a:rPr>
              <a:t>. 6,4 mld €, contribuisce per oltre il 20% alla creazione del valore aggiunto provinciale. </a:t>
            </a:r>
            <a:endParaRPr lang="it-IT" sz="1150" b="1" dirty="0">
              <a:solidFill>
                <a:srgbClr val="004189"/>
              </a:solidFill>
              <a:latin typeface="Futura-Book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19219B-FC61-4887-8A80-C44C0B229C81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Studi Confindustria Bergamo su dati ISTAT </a:t>
            </a:r>
            <a:r>
              <a:rPr lang="it-IT" sz="700" dirty="0" err="1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Coeweb</a:t>
            </a:r>
            <a:endParaRPr lang="it-IT" sz="700" dirty="0">
              <a:solidFill>
                <a:srgbClr val="012169"/>
              </a:solidFill>
              <a:latin typeface="Futura-Book"/>
              <a:cs typeface="Calibri" panose="020F050202020403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983D2-23D1-4D9C-BEC2-460B5CCC8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91804"/>
              </p:ext>
            </p:extLst>
          </p:nvPr>
        </p:nvGraphicFramePr>
        <p:xfrm>
          <a:off x="1403648" y="908720"/>
          <a:ext cx="6496051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78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830C929-8C92-4154-BDF8-7DC11C23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41014"/>
          <a:stretch>
            <a:fillRect/>
          </a:stretch>
        </p:blipFill>
        <p:spPr bwMode="auto">
          <a:xfrm>
            <a:off x="179512" y="773804"/>
            <a:ext cx="8820150" cy="383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527C836-4FFA-4728-BD89-F96EE6D93914}"/>
              </a:ext>
            </a:extLst>
          </p:cNvPr>
          <p:cNvSpPr txBox="1"/>
          <p:nvPr/>
        </p:nvSpPr>
        <p:spPr>
          <a:xfrm>
            <a:off x="0" y="6525384"/>
            <a:ext cx="9144000" cy="360000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FA8E74A-B92E-4DCB-9DE8-5D250354AB2C}"/>
              </a:ext>
            </a:extLst>
          </p:cNvPr>
          <p:cNvSpPr txBox="1"/>
          <p:nvPr/>
        </p:nvSpPr>
        <p:spPr>
          <a:xfrm>
            <a:off x="2915816" y="6597392"/>
            <a:ext cx="2592288" cy="216024"/>
          </a:xfrm>
          <a:prstGeom prst="rect">
            <a:avLst/>
          </a:prstGeom>
          <a:solidFill>
            <a:srgbClr val="012169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 Territorio  Competitività Internazionalizzazione</a:t>
            </a:r>
          </a:p>
        </p:txBody>
      </p:sp>
      <p:pic>
        <p:nvPicPr>
          <p:cNvPr id="30" name="Immagine 29" descr="centrato negativo blu.jpg">
            <a:extLst>
              <a:ext uri="{FF2B5EF4-FFF2-40B4-BE49-F238E27FC236}">
                <a16:creationId xmlns:a16="http://schemas.microsoft.com/office/drawing/2014/main" id="{C0B0162E-979F-4E14-9916-00BF60D1C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48A"/>
              </a:clrFrom>
              <a:clrTo>
                <a:srgbClr val="0044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2" y="6525384"/>
            <a:ext cx="876740" cy="36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DEE109-7E97-4E33-83DB-51142C998522}"/>
              </a:ext>
            </a:extLst>
          </p:cNvPr>
          <p:cNvSpPr txBox="1"/>
          <p:nvPr/>
        </p:nvSpPr>
        <p:spPr>
          <a:xfrm>
            <a:off x="61156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2169"/>
                </a:solidFill>
                <a:latin typeface="Futura-Book" pitchFamily="2" charset="0"/>
              </a:rPr>
              <a:t>Manifattura d’Europa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772A6A-B36B-4526-AA43-299B31C8142C}"/>
              </a:ext>
            </a:extLst>
          </p:cNvPr>
          <p:cNvSpPr/>
          <p:nvPr/>
        </p:nvSpPr>
        <p:spPr>
          <a:xfrm>
            <a:off x="126595" y="4667364"/>
            <a:ext cx="8765885" cy="86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253 </a:t>
            </a:r>
            <a:r>
              <a:rPr lang="it-IT" sz="115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società di capitali manifatturiere con sede legale e/o operativa a Bergamo controllano (per quote sopra il 25%)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634 unità all’estero in 73 Paesi</a:t>
            </a:r>
            <a:r>
              <a:rPr lang="it-IT" sz="1150" b="1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, per lo più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US</a:t>
            </a:r>
            <a:r>
              <a:rPr lang="it-IT" sz="1150" b="1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,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Cina</a:t>
            </a:r>
            <a:r>
              <a:rPr lang="it-IT" sz="1150" b="1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,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Germania</a:t>
            </a:r>
            <a:r>
              <a:rPr lang="it-IT" sz="1150" b="1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,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Gran Bretagna</a:t>
            </a:r>
            <a:r>
              <a:rPr lang="it-IT" sz="1150" b="1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 e </a:t>
            </a:r>
            <a:r>
              <a:rPr lang="it-IT" sz="1150" b="1" dirty="0">
                <a:solidFill>
                  <a:srgbClr val="004189"/>
                </a:solidFill>
                <a:latin typeface="Futura-Book"/>
                <a:cs typeface="Arial" panose="020B0604020202020204" pitchFamily="34" charset="0"/>
              </a:rPr>
              <a:t>Brasile</a:t>
            </a:r>
            <a:r>
              <a:rPr lang="it-IT" sz="1150" b="1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1150" dirty="0">
              <a:solidFill>
                <a:schemeClr val="tx1"/>
              </a:solidFill>
              <a:latin typeface="Futura-Book"/>
              <a:cs typeface="Arial" panose="020B0604020202020204" pitchFamily="34" charset="0"/>
            </a:endParaRPr>
          </a:p>
          <a:p>
            <a:pPr algn="just"/>
            <a:r>
              <a:rPr lang="it-IT" sz="1150" dirty="0">
                <a:solidFill>
                  <a:schemeClr val="tx1"/>
                </a:solidFill>
                <a:latin typeface="Futura-Book"/>
                <a:cs typeface="Arial" panose="020B0604020202020204" pitchFamily="34" charset="0"/>
              </a:rPr>
              <a:t>Registrano complessivamente un fatturato nel 2017 di 11,8 mld € e il no. dipendenti è di 36.663. I valori rappresentano 1/3 del totale società di capitali bergamasche.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99A192-E352-41BB-BD98-F95924557680}"/>
              </a:ext>
            </a:extLst>
          </p:cNvPr>
          <p:cNvSpPr/>
          <p:nvPr/>
        </p:nvSpPr>
        <p:spPr>
          <a:xfrm>
            <a:off x="0" y="6383701"/>
            <a:ext cx="5724128" cy="14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700" dirty="0">
                <a:solidFill>
                  <a:srgbClr val="012169"/>
                </a:solidFill>
                <a:latin typeface="Futura-Book"/>
                <a:cs typeface="Calibri" panose="020F0502020204030204" pitchFamily="34" charset="0"/>
              </a:rPr>
              <a:t>Fonte: Rielaborazione Studi Confindustria Bergamo su dati Bureau van Dick - AIDA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8F7ED3-88D8-404F-A3D8-659CC1B65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487" y="1071258"/>
            <a:ext cx="557832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30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1422</Words>
  <Application>Microsoft Office PowerPoint</Application>
  <PresentationFormat>Presentazione su schermo (4:3)</PresentationFormat>
  <Paragraphs>375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Futura Std Book</vt:lpstr>
      <vt:lpstr>Futura-Book</vt:lpstr>
      <vt:lpstr>Times New Roman</vt:lpstr>
      <vt:lpstr>Tema di Office</vt:lpstr>
      <vt:lpstr>La Manifattura e lo Skills gap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Longhi Massimo</dc:creator>
  <cp:lastModifiedBy>Gemma Bonini</cp:lastModifiedBy>
  <cp:revision>283</cp:revision>
  <dcterms:created xsi:type="dcterms:W3CDTF">2017-10-17T10:27:49Z</dcterms:created>
  <dcterms:modified xsi:type="dcterms:W3CDTF">2019-11-04T09:20:15Z</dcterms:modified>
</cp:coreProperties>
</file>