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61" r:id="rId1"/>
  </p:sldMasterIdLst>
  <p:notesMasterIdLst>
    <p:notesMasterId r:id="rId45"/>
  </p:notesMasterIdLst>
  <p:sldIdLst>
    <p:sldId id="256" r:id="rId2"/>
    <p:sldId id="257" r:id="rId3"/>
    <p:sldId id="750" r:id="rId4"/>
    <p:sldId id="752" r:id="rId5"/>
    <p:sldId id="753" r:id="rId6"/>
    <p:sldId id="515" r:id="rId7"/>
    <p:sldId id="621" r:id="rId8"/>
    <p:sldId id="711" r:id="rId9"/>
    <p:sldId id="763" r:id="rId10"/>
    <p:sldId id="713" r:id="rId11"/>
    <p:sldId id="738" r:id="rId12"/>
    <p:sldId id="734" r:id="rId13"/>
    <p:sldId id="736" r:id="rId14"/>
    <p:sldId id="665" r:id="rId15"/>
    <p:sldId id="714" r:id="rId16"/>
    <p:sldId id="743" r:id="rId17"/>
    <p:sldId id="773" r:id="rId18"/>
    <p:sldId id="757" r:id="rId19"/>
    <p:sldId id="731" r:id="rId20"/>
    <p:sldId id="356" r:id="rId21"/>
    <p:sldId id="730" r:id="rId22"/>
    <p:sldId id="732" r:id="rId23"/>
    <p:sldId id="782" r:id="rId24"/>
    <p:sldId id="783" r:id="rId25"/>
    <p:sldId id="777" r:id="rId26"/>
    <p:sldId id="779" r:id="rId27"/>
    <p:sldId id="739" r:id="rId28"/>
    <p:sldId id="740" r:id="rId29"/>
    <p:sldId id="780" r:id="rId30"/>
    <p:sldId id="742" r:id="rId31"/>
    <p:sldId id="761" r:id="rId32"/>
    <p:sldId id="765" r:id="rId33"/>
    <p:sldId id="767" r:id="rId34"/>
    <p:sldId id="768" r:id="rId35"/>
    <p:sldId id="769" r:id="rId36"/>
    <p:sldId id="770" r:id="rId37"/>
    <p:sldId id="771" r:id="rId38"/>
    <p:sldId id="784" r:id="rId39"/>
    <p:sldId id="758" r:id="rId40"/>
    <p:sldId id="759" r:id="rId41"/>
    <p:sldId id="746" r:id="rId42"/>
    <p:sldId id="748" r:id="rId43"/>
    <p:sldId id="77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63"/>
    <p:restoredTop sz="94599"/>
  </p:normalViewPr>
  <p:slideViewPr>
    <p:cSldViewPr snapToGrid="0" snapToObjects="1">
      <p:cViewPr>
        <p:scale>
          <a:sx n="100" d="100"/>
          <a:sy n="100" d="100"/>
        </p:scale>
        <p:origin x="582" y="2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10427B-74F7-D246-A574-EE87C4E56F41}" type="doc">
      <dgm:prSet loTypeId="urn:microsoft.com/office/officeart/2005/8/layout/gear1" loCatId="" qsTypeId="urn:microsoft.com/office/officeart/2005/8/quickstyle/simple1" qsCatId="simple" csTypeId="urn:microsoft.com/office/officeart/2005/8/colors/accent1_2" csCatId="accent1" phldr="1"/>
      <dgm:spPr/>
    </dgm:pt>
    <dgm:pt modelId="{EF408E69-01F5-FA40-8602-488B60F12E92}">
      <dgm:prSet phldrT="[Testo]"/>
      <dgm:spPr/>
      <dgm:t>
        <a:bodyPr/>
        <a:lstStyle/>
        <a:p>
          <a:r>
            <a:rPr lang="it-IT" dirty="0" err="1"/>
            <a:t>Dlgs</a:t>
          </a:r>
          <a:r>
            <a:rPr lang="it-IT" dirty="0"/>
            <a:t> 61/2017</a:t>
          </a:r>
        </a:p>
        <a:p>
          <a:r>
            <a:rPr lang="it-IT" dirty="0"/>
            <a:t>e</a:t>
          </a:r>
        </a:p>
        <a:p>
          <a:r>
            <a:rPr lang="it-IT" dirty="0"/>
            <a:t>Linee Guida</a:t>
          </a:r>
        </a:p>
      </dgm:t>
    </dgm:pt>
    <dgm:pt modelId="{FC9B4CD5-12EB-C048-9450-0A75F2B4E268}" type="parTrans" cxnId="{AB682102-B616-664A-92CB-BE2595D6FB14}">
      <dgm:prSet/>
      <dgm:spPr/>
      <dgm:t>
        <a:bodyPr/>
        <a:lstStyle/>
        <a:p>
          <a:endParaRPr lang="it-IT"/>
        </a:p>
      </dgm:t>
    </dgm:pt>
    <dgm:pt modelId="{6A63DCCA-1BC8-634E-AC67-698E2B6EFAC9}" type="sibTrans" cxnId="{AB682102-B616-664A-92CB-BE2595D6FB14}">
      <dgm:prSet/>
      <dgm:spPr/>
      <dgm:t>
        <a:bodyPr/>
        <a:lstStyle/>
        <a:p>
          <a:endParaRPr lang="it-IT"/>
        </a:p>
      </dgm:t>
    </dgm:pt>
    <dgm:pt modelId="{F6B5BAC3-E393-9245-85BD-12254F5B8AFA}">
      <dgm:prSet phldrT="[Testo]"/>
      <dgm:spPr/>
      <dgm:t>
        <a:bodyPr/>
        <a:lstStyle/>
        <a:p>
          <a:r>
            <a:rPr lang="it-IT" dirty="0" err="1"/>
            <a:t>Dlgs</a:t>
          </a:r>
          <a:r>
            <a:rPr lang="it-IT" dirty="0"/>
            <a:t> 62/2017</a:t>
          </a:r>
        </a:p>
      </dgm:t>
    </dgm:pt>
    <dgm:pt modelId="{0661A55B-F5E0-F140-AAFB-DABB37B15DD4}" type="parTrans" cxnId="{33E49CF2-7EF8-ED46-8A49-8AC25328D83F}">
      <dgm:prSet/>
      <dgm:spPr/>
      <dgm:t>
        <a:bodyPr/>
        <a:lstStyle/>
        <a:p>
          <a:endParaRPr lang="it-IT"/>
        </a:p>
      </dgm:t>
    </dgm:pt>
    <dgm:pt modelId="{87E8824D-4523-DD4E-9FC9-96BBB313A07C}" type="sibTrans" cxnId="{33E49CF2-7EF8-ED46-8A49-8AC25328D83F}">
      <dgm:prSet/>
      <dgm:spPr/>
      <dgm:t>
        <a:bodyPr/>
        <a:lstStyle/>
        <a:p>
          <a:endParaRPr lang="it-IT"/>
        </a:p>
      </dgm:t>
    </dgm:pt>
    <dgm:pt modelId="{011ECF47-04A4-764C-AA4C-E94818742F2C}">
      <dgm:prSet phldrT="[Testo]"/>
      <dgm:spPr/>
      <dgm:t>
        <a:bodyPr/>
        <a:lstStyle/>
        <a:p>
          <a:r>
            <a:rPr lang="it-IT" dirty="0"/>
            <a:t>DPR 122/2009</a:t>
          </a:r>
        </a:p>
      </dgm:t>
    </dgm:pt>
    <dgm:pt modelId="{F25AFCA6-FEB5-FF48-9926-2D7A1238182D}" type="parTrans" cxnId="{3C78ADDC-3974-914E-99D8-65F539AC9A1D}">
      <dgm:prSet/>
      <dgm:spPr/>
      <dgm:t>
        <a:bodyPr/>
        <a:lstStyle/>
        <a:p>
          <a:endParaRPr lang="it-IT"/>
        </a:p>
      </dgm:t>
    </dgm:pt>
    <dgm:pt modelId="{B8C1F000-6ADB-E648-92BD-3965B88CC713}" type="sibTrans" cxnId="{3C78ADDC-3974-914E-99D8-65F539AC9A1D}">
      <dgm:prSet/>
      <dgm:spPr/>
      <dgm:t>
        <a:bodyPr/>
        <a:lstStyle/>
        <a:p>
          <a:endParaRPr lang="it-IT"/>
        </a:p>
      </dgm:t>
    </dgm:pt>
    <dgm:pt modelId="{3BE13FA1-E472-A64C-9E12-FAC9E96ADC7A}" type="pres">
      <dgm:prSet presAssocID="{4F10427B-74F7-D246-A574-EE87C4E56F41}" presName="composite" presStyleCnt="0">
        <dgm:presLayoutVars>
          <dgm:chMax val="3"/>
          <dgm:animLvl val="lvl"/>
          <dgm:resizeHandles val="exact"/>
        </dgm:presLayoutVars>
      </dgm:prSet>
      <dgm:spPr/>
    </dgm:pt>
    <dgm:pt modelId="{0E8B06E7-5E30-F747-AF0E-0488B842AA32}" type="pres">
      <dgm:prSet presAssocID="{EF408E69-01F5-FA40-8602-488B60F12E92}" presName="gear1" presStyleLbl="node1" presStyleIdx="0" presStyleCnt="3">
        <dgm:presLayoutVars>
          <dgm:chMax val="1"/>
          <dgm:bulletEnabled val="1"/>
        </dgm:presLayoutVars>
      </dgm:prSet>
      <dgm:spPr/>
      <dgm:t>
        <a:bodyPr/>
        <a:lstStyle/>
        <a:p>
          <a:endParaRPr lang="it-IT"/>
        </a:p>
      </dgm:t>
    </dgm:pt>
    <dgm:pt modelId="{B8E5C7E7-05F5-BE4F-9304-7BBD8B28430D}" type="pres">
      <dgm:prSet presAssocID="{EF408E69-01F5-FA40-8602-488B60F12E92}" presName="gear1srcNode" presStyleLbl="node1" presStyleIdx="0" presStyleCnt="3"/>
      <dgm:spPr/>
      <dgm:t>
        <a:bodyPr/>
        <a:lstStyle/>
        <a:p>
          <a:endParaRPr lang="it-IT"/>
        </a:p>
      </dgm:t>
    </dgm:pt>
    <dgm:pt modelId="{3CE50BE0-26D1-2B49-B9CE-D411FFFFF09C}" type="pres">
      <dgm:prSet presAssocID="{EF408E69-01F5-FA40-8602-488B60F12E92}" presName="gear1dstNode" presStyleLbl="node1" presStyleIdx="0" presStyleCnt="3"/>
      <dgm:spPr/>
      <dgm:t>
        <a:bodyPr/>
        <a:lstStyle/>
        <a:p>
          <a:endParaRPr lang="it-IT"/>
        </a:p>
      </dgm:t>
    </dgm:pt>
    <dgm:pt modelId="{AED73F8F-6B4A-5D44-AC13-0A8F615F984C}" type="pres">
      <dgm:prSet presAssocID="{F6B5BAC3-E393-9245-85BD-12254F5B8AFA}" presName="gear2" presStyleLbl="node1" presStyleIdx="1" presStyleCnt="3">
        <dgm:presLayoutVars>
          <dgm:chMax val="1"/>
          <dgm:bulletEnabled val="1"/>
        </dgm:presLayoutVars>
      </dgm:prSet>
      <dgm:spPr/>
      <dgm:t>
        <a:bodyPr/>
        <a:lstStyle/>
        <a:p>
          <a:endParaRPr lang="it-IT"/>
        </a:p>
      </dgm:t>
    </dgm:pt>
    <dgm:pt modelId="{0E27F7F2-B64E-D844-841C-6F6D67F094F0}" type="pres">
      <dgm:prSet presAssocID="{F6B5BAC3-E393-9245-85BD-12254F5B8AFA}" presName="gear2srcNode" presStyleLbl="node1" presStyleIdx="1" presStyleCnt="3"/>
      <dgm:spPr/>
      <dgm:t>
        <a:bodyPr/>
        <a:lstStyle/>
        <a:p>
          <a:endParaRPr lang="it-IT"/>
        </a:p>
      </dgm:t>
    </dgm:pt>
    <dgm:pt modelId="{8280BB03-C67D-0D4B-BECF-A411700E0151}" type="pres">
      <dgm:prSet presAssocID="{F6B5BAC3-E393-9245-85BD-12254F5B8AFA}" presName="gear2dstNode" presStyleLbl="node1" presStyleIdx="1" presStyleCnt="3"/>
      <dgm:spPr/>
      <dgm:t>
        <a:bodyPr/>
        <a:lstStyle/>
        <a:p>
          <a:endParaRPr lang="it-IT"/>
        </a:p>
      </dgm:t>
    </dgm:pt>
    <dgm:pt modelId="{498F7E2D-0A70-864C-97CC-3F176C30985B}" type="pres">
      <dgm:prSet presAssocID="{011ECF47-04A4-764C-AA4C-E94818742F2C}" presName="gear3" presStyleLbl="node1" presStyleIdx="2" presStyleCnt="3"/>
      <dgm:spPr/>
      <dgm:t>
        <a:bodyPr/>
        <a:lstStyle/>
        <a:p>
          <a:endParaRPr lang="it-IT"/>
        </a:p>
      </dgm:t>
    </dgm:pt>
    <dgm:pt modelId="{DFB87C54-A269-C84B-8868-53962271B8AC}" type="pres">
      <dgm:prSet presAssocID="{011ECF47-04A4-764C-AA4C-E94818742F2C}" presName="gear3tx" presStyleLbl="node1" presStyleIdx="2" presStyleCnt="3">
        <dgm:presLayoutVars>
          <dgm:chMax val="1"/>
          <dgm:bulletEnabled val="1"/>
        </dgm:presLayoutVars>
      </dgm:prSet>
      <dgm:spPr/>
      <dgm:t>
        <a:bodyPr/>
        <a:lstStyle/>
        <a:p>
          <a:endParaRPr lang="it-IT"/>
        </a:p>
      </dgm:t>
    </dgm:pt>
    <dgm:pt modelId="{99591952-D8FA-3D48-A6D5-3A6827660EC6}" type="pres">
      <dgm:prSet presAssocID="{011ECF47-04A4-764C-AA4C-E94818742F2C}" presName="gear3srcNode" presStyleLbl="node1" presStyleIdx="2" presStyleCnt="3"/>
      <dgm:spPr/>
      <dgm:t>
        <a:bodyPr/>
        <a:lstStyle/>
        <a:p>
          <a:endParaRPr lang="it-IT"/>
        </a:p>
      </dgm:t>
    </dgm:pt>
    <dgm:pt modelId="{C168ACDC-805C-D44F-A757-C81F59E3420C}" type="pres">
      <dgm:prSet presAssocID="{011ECF47-04A4-764C-AA4C-E94818742F2C}" presName="gear3dstNode" presStyleLbl="node1" presStyleIdx="2" presStyleCnt="3"/>
      <dgm:spPr/>
      <dgm:t>
        <a:bodyPr/>
        <a:lstStyle/>
        <a:p>
          <a:endParaRPr lang="it-IT"/>
        </a:p>
      </dgm:t>
    </dgm:pt>
    <dgm:pt modelId="{871A6C04-3D51-4442-9ADD-3A5C6F50CF1D}" type="pres">
      <dgm:prSet presAssocID="{6A63DCCA-1BC8-634E-AC67-698E2B6EFAC9}" presName="connector1" presStyleLbl="sibTrans2D1" presStyleIdx="0" presStyleCnt="3"/>
      <dgm:spPr/>
      <dgm:t>
        <a:bodyPr/>
        <a:lstStyle/>
        <a:p>
          <a:endParaRPr lang="it-IT"/>
        </a:p>
      </dgm:t>
    </dgm:pt>
    <dgm:pt modelId="{92DE2D16-7486-1E44-9517-B4045438CDC4}" type="pres">
      <dgm:prSet presAssocID="{87E8824D-4523-DD4E-9FC9-96BBB313A07C}" presName="connector2" presStyleLbl="sibTrans2D1" presStyleIdx="1" presStyleCnt="3"/>
      <dgm:spPr/>
      <dgm:t>
        <a:bodyPr/>
        <a:lstStyle/>
        <a:p>
          <a:endParaRPr lang="it-IT"/>
        </a:p>
      </dgm:t>
    </dgm:pt>
    <dgm:pt modelId="{32A364E3-6CE9-2241-AA7E-6E8EA1790FE7}" type="pres">
      <dgm:prSet presAssocID="{B8C1F000-6ADB-E648-92BD-3965B88CC713}" presName="connector3" presStyleLbl="sibTrans2D1" presStyleIdx="2" presStyleCnt="3"/>
      <dgm:spPr/>
      <dgm:t>
        <a:bodyPr/>
        <a:lstStyle/>
        <a:p>
          <a:endParaRPr lang="it-IT"/>
        </a:p>
      </dgm:t>
    </dgm:pt>
  </dgm:ptLst>
  <dgm:cxnLst>
    <dgm:cxn modelId="{EFB70B21-D879-6B47-BAB6-3831FB2FE373}" type="presOf" srcId="{011ECF47-04A4-764C-AA4C-E94818742F2C}" destId="{99591952-D8FA-3D48-A6D5-3A6827660EC6}" srcOrd="2" destOrd="0" presId="urn:microsoft.com/office/officeart/2005/8/layout/gear1"/>
    <dgm:cxn modelId="{4B962C33-D815-6146-B3CF-744BD1D8AB2C}" type="presOf" srcId="{4F10427B-74F7-D246-A574-EE87C4E56F41}" destId="{3BE13FA1-E472-A64C-9E12-FAC9E96ADC7A}" srcOrd="0" destOrd="0" presId="urn:microsoft.com/office/officeart/2005/8/layout/gear1"/>
    <dgm:cxn modelId="{C84DF634-A309-9E4F-9607-F09A95BE6766}" type="presOf" srcId="{B8C1F000-6ADB-E648-92BD-3965B88CC713}" destId="{32A364E3-6CE9-2241-AA7E-6E8EA1790FE7}" srcOrd="0" destOrd="0" presId="urn:microsoft.com/office/officeart/2005/8/layout/gear1"/>
    <dgm:cxn modelId="{065D6AD3-2188-524E-9B91-14F412EE279B}" type="presOf" srcId="{EF408E69-01F5-FA40-8602-488B60F12E92}" destId="{0E8B06E7-5E30-F747-AF0E-0488B842AA32}" srcOrd="0" destOrd="0" presId="urn:microsoft.com/office/officeart/2005/8/layout/gear1"/>
    <dgm:cxn modelId="{F802B86C-2A89-0C44-BADF-62DDE9B2B997}" type="presOf" srcId="{F6B5BAC3-E393-9245-85BD-12254F5B8AFA}" destId="{8280BB03-C67D-0D4B-BECF-A411700E0151}" srcOrd="2" destOrd="0" presId="urn:microsoft.com/office/officeart/2005/8/layout/gear1"/>
    <dgm:cxn modelId="{24B6C588-433E-774A-B690-ED84787E9856}" type="presOf" srcId="{011ECF47-04A4-764C-AA4C-E94818742F2C}" destId="{C168ACDC-805C-D44F-A757-C81F59E3420C}" srcOrd="3" destOrd="0" presId="urn:microsoft.com/office/officeart/2005/8/layout/gear1"/>
    <dgm:cxn modelId="{38053042-022C-1440-96C5-D14CB116FDB5}" type="presOf" srcId="{F6B5BAC3-E393-9245-85BD-12254F5B8AFA}" destId="{0E27F7F2-B64E-D844-841C-6F6D67F094F0}" srcOrd="1" destOrd="0" presId="urn:microsoft.com/office/officeart/2005/8/layout/gear1"/>
    <dgm:cxn modelId="{AB682102-B616-664A-92CB-BE2595D6FB14}" srcId="{4F10427B-74F7-D246-A574-EE87C4E56F41}" destId="{EF408E69-01F5-FA40-8602-488B60F12E92}" srcOrd="0" destOrd="0" parTransId="{FC9B4CD5-12EB-C048-9450-0A75F2B4E268}" sibTransId="{6A63DCCA-1BC8-634E-AC67-698E2B6EFAC9}"/>
    <dgm:cxn modelId="{C05BE6E5-0181-D640-A0A9-8237B8854307}" type="presOf" srcId="{EF408E69-01F5-FA40-8602-488B60F12E92}" destId="{3CE50BE0-26D1-2B49-B9CE-D411FFFFF09C}" srcOrd="2" destOrd="0" presId="urn:microsoft.com/office/officeart/2005/8/layout/gear1"/>
    <dgm:cxn modelId="{0D587F50-4EBB-A248-BAF3-42F2CA02CD29}" type="presOf" srcId="{EF408E69-01F5-FA40-8602-488B60F12E92}" destId="{B8E5C7E7-05F5-BE4F-9304-7BBD8B28430D}" srcOrd="1" destOrd="0" presId="urn:microsoft.com/office/officeart/2005/8/layout/gear1"/>
    <dgm:cxn modelId="{3C78ADDC-3974-914E-99D8-65F539AC9A1D}" srcId="{4F10427B-74F7-D246-A574-EE87C4E56F41}" destId="{011ECF47-04A4-764C-AA4C-E94818742F2C}" srcOrd="2" destOrd="0" parTransId="{F25AFCA6-FEB5-FF48-9926-2D7A1238182D}" sibTransId="{B8C1F000-6ADB-E648-92BD-3965B88CC713}"/>
    <dgm:cxn modelId="{F09864C9-9E4D-FC4D-B32A-B3B6A96522B1}" type="presOf" srcId="{011ECF47-04A4-764C-AA4C-E94818742F2C}" destId="{498F7E2D-0A70-864C-97CC-3F176C30985B}" srcOrd="0" destOrd="0" presId="urn:microsoft.com/office/officeart/2005/8/layout/gear1"/>
    <dgm:cxn modelId="{08AD4D78-B563-514C-89E7-430AC44E5851}" type="presOf" srcId="{6A63DCCA-1BC8-634E-AC67-698E2B6EFAC9}" destId="{871A6C04-3D51-4442-9ADD-3A5C6F50CF1D}" srcOrd="0" destOrd="0" presId="urn:microsoft.com/office/officeart/2005/8/layout/gear1"/>
    <dgm:cxn modelId="{EE5A34EC-6F8A-284D-8821-CC27C60EACDE}" type="presOf" srcId="{011ECF47-04A4-764C-AA4C-E94818742F2C}" destId="{DFB87C54-A269-C84B-8868-53962271B8AC}" srcOrd="1" destOrd="0" presId="urn:microsoft.com/office/officeart/2005/8/layout/gear1"/>
    <dgm:cxn modelId="{929C3684-B794-F14C-AC17-B6BEA6789A0F}" type="presOf" srcId="{F6B5BAC3-E393-9245-85BD-12254F5B8AFA}" destId="{AED73F8F-6B4A-5D44-AC13-0A8F615F984C}" srcOrd="0" destOrd="0" presId="urn:microsoft.com/office/officeart/2005/8/layout/gear1"/>
    <dgm:cxn modelId="{33E49CF2-7EF8-ED46-8A49-8AC25328D83F}" srcId="{4F10427B-74F7-D246-A574-EE87C4E56F41}" destId="{F6B5BAC3-E393-9245-85BD-12254F5B8AFA}" srcOrd="1" destOrd="0" parTransId="{0661A55B-F5E0-F140-AAFB-DABB37B15DD4}" sibTransId="{87E8824D-4523-DD4E-9FC9-96BBB313A07C}"/>
    <dgm:cxn modelId="{A5E794A6-9E36-9448-86C3-57C2AE15A436}" type="presOf" srcId="{87E8824D-4523-DD4E-9FC9-96BBB313A07C}" destId="{92DE2D16-7486-1E44-9517-B4045438CDC4}" srcOrd="0" destOrd="0" presId="urn:microsoft.com/office/officeart/2005/8/layout/gear1"/>
    <dgm:cxn modelId="{A8671395-BE3F-5C4F-8848-06440EFB653D}" type="presParOf" srcId="{3BE13FA1-E472-A64C-9E12-FAC9E96ADC7A}" destId="{0E8B06E7-5E30-F747-AF0E-0488B842AA32}" srcOrd="0" destOrd="0" presId="urn:microsoft.com/office/officeart/2005/8/layout/gear1"/>
    <dgm:cxn modelId="{74F9681D-5509-5B41-BC3D-56586597B10F}" type="presParOf" srcId="{3BE13FA1-E472-A64C-9E12-FAC9E96ADC7A}" destId="{B8E5C7E7-05F5-BE4F-9304-7BBD8B28430D}" srcOrd="1" destOrd="0" presId="urn:microsoft.com/office/officeart/2005/8/layout/gear1"/>
    <dgm:cxn modelId="{2585B651-43ED-7D47-B49B-E61591F66729}" type="presParOf" srcId="{3BE13FA1-E472-A64C-9E12-FAC9E96ADC7A}" destId="{3CE50BE0-26D1-2B49-B9CE-D411FFFFF09C}" srcOrd="2" destOrd="0" presId="urn:microsoft.com/office/officeart/2005/8/layout/gear1"/>
    <dgm:cxn modelId="{0D1D2038-DEEA-634B-AA6E-85FA2C9E87F2}" type="presParOf" srcId="{3BE13FA1-E472-A64C-9E12-FAC9E96ADC7A}" destId="{AED73F8F-6B4A-5D44-AC13-0A8F615F984C}" srcOrd="3" destOrd="0" presId="urn:microsoft.com/office/officeart/2005/8/layout/gear1"/>
    <dgm:cxn modelId="{4C35DEC8-3B44-E443-8AEE-8B3C9307E040}" type="presParOf" srcId="{3BE13FA1-E472-A64C-9E12-FAC9E96ADC7A}" destId="{0E27F7F2-B64E-D844-841C-6F6D67F094F0}" srcOrd="4" destOrd="0" presId="urn:microsoft.com/office/officeart/2005/8/layout/gear1"/>
    <dgm:cxn modelId="{23806A92-90C3-4D40-AC9C-0F6E5D8DE29A}" type="presParOf" srcId="{3BE13FA1-E472-A64C-9E12-FAC9E96ADC7A}" destId="{8280BB03-C67D-0D4B-BECF-A411700E0151}" srcOrd="5" destOrd="0" presId="urn:microsoft.com/office/officeart/2005/8/layout/gear1"/>
    <dgm:cxn modelId="{00D00997-25AB-1949-AB59-7DE81C040ADF}" type="presParOf" srcId="{3BE13FA1-E472-A64C-9E12-FAC9E96ADC7A}" destId="{498F7E2D-0A70-864C-97CC-3F176C30985B}" srcOrd="6" destOrd="0" presId="urn:microsoft.com/office/officeart/2005/8/layout/gear1"/>
    <dgm:cxn modelId="{D226F0EA-E0E0-2F47-AA94-204F9B42ACD3}" type="presParOf" srcId="{3BE13FA1-E472-A64C-9E12-FAC9E96ADC7A}" destId="{DFB87C54-A269-C84B-8868-53962271B8AC}" srcOrd="7" destOrd="0" presId="urn:microsoft.com/office/officeart/2005/8/layout/gear1"/>
    <dgm:cxn modelId="{DF6109A9-837F-004B-9DE7-AA1EAF7E26B5}" type="presParOf" srcId="{3BE13FA1-E472-A64C-9E12-FAC9E96ADC7A}" destId="{99591952-D8FA-3D48-A6D5-3A6827660EC6}" srcOrd="8" destOrd="0" presId="urn:microsoft.com/office/officeart/2005/8/layout/gear1"/>
    <dgm:cxn modelId="{39106C12-FFF5-3D47-AC2A-DBCEE6DB6696}" type="presParOf" srcId="{3BE13FA1-E472-A64C-9E12-FAC9E96ADC7A}" destId="{C168ACDC-805C-D44F-A757-C81F59E3420C}" srcOrd="9" destOrd="0" presId="urn:microsoft.com/office/officeart/2005/8/layout/gear1"/>
    <dgm:cxn modelId="{8234119E-447D-0144-B0C5-D3CBEEE0650A}" type="presParOf" srcId="{3BE13FA1-E472-A64C-9E12-FAC9E96ADC7A}" destId="{871A6C04-3D51-4442-9ADD-3A5C6F50CF1D}" srcOrd="10" destOrd="0" presId="urn:microsoft.com/office/officeart/2005/8/layout/gear1"/>
    <dgm:cxn modelId="{6542E5D8-7981-1F44-BD1D-6C163E5CC8FF}" type="presParOf" srcId="{3BE13FA1-E472-A64C-9E12-FAC9E96ADC7A}" destId="{92DE2D16-7486-1E44-9517-B4045438CDC4}" srcOrd="11" destOrd="0" presId="urn:microsoft.com/office/officeart/2005/8/layout/gear1"/>
    <dgm:cxn modelId="{BC4A783A-0F45-B548-B4B3-01ACEBD98343}" type="presParOf" srcId="{3BE13FA1-E472-A64C-9E12-FAC9E96ADC7A}" destId="{32A364E3-6CE9-2241-AA7E-6E8EA1790FE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8B06E7-5E30-F747-AF0E-0488B842AA32}">
      <dsp:nvSpPr>
        <dsp:cNvPr id="0" name=""/>
        <dsp:cNvSpPr/>
      </dsp:nvSpPr>
      <dsp:spPr>
        <a:xfrm>
          <a:off x="3689395" y="2284043"/>
          <a:ext cx="2791608" cy="2791608"/>
        </a:xfrm>
        <a:prstGeom prst="gear9">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it-IT" sz="2200" kern="1200" dirty="0" err="1"/>
            <a:t>Dlgs</a:t>
          </a:r>
          <a:r>
            <a:rPr lang="it-IT" sz="2200" kern="1200" dirty="0"/>
            <a:t> 61/2017</a:t>
          </a:r>
        </a:p>
        <a:p>
          <a:pPr lvl="0" algn="ctr" defTabSz="977900">
            <a:lnSpc>
              <a:spcPct val="90000"/>
            </a:lnSpc>
            <a:spcBef>
              <a:spcPct val="0"/>
            </a:spcBef>
            <a:spcAft>
              <a:spcPct val="35000"/>
            </a:spcAft>
          </a:pPr>
          <a:r>
            <a:rPr lang="it-IT" sz="2200" kern="1200" dirty="0"/>
            <a:t>e</a:t>
          </a:r>
        </a:p>
        <a:p>
          <a:pPr lvl="0" algn="ctr" defTabSz="977900">
            <a:lnSpc>
              <a:spcPct val="90000"/>
            </a:lnSpc>
            <a:spcBef>
              <a:spcPct val="0"/>
            </a:spcBef>
            <a:spcAft>
              <a:spcPct val="35000"/>
            </a:spcAft>
          </a:pPr>
          <a:r>
            <a:rPr lang="it-IT" sz="2200" kern="1200" dirty="0"/>
            <a:t>Linee Guida</a:t>
          </a:r>
        </a:p>
      </dsp:txBody>
      <dsp:txXfrm>
        <a:off x="3689395" y="2284043"/>
        <a:ext cx="2791608" cy="2791608"/>
      </dsp:txXfrm>
    </dsp:sp>
    <dsp:sp modelId="{AED73F8F-6B4A-5D44-AC13-0A8F615F984C}">
      <dsp:nvSpPr>
        <dsp:cNvPr id="0" name=""/>
        <dsp:cNvSpPr/>
      </dsp:nvSpPr>
      <dsp:spPr>
        <a:xfrm>
          <a:off x="2065186" y="1624208"/>
          <a:ext cx="2030260" cy="2030260"/>
        </a:xfrm>
        <a:prstGeom prst="gear6">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it-IT" sz="2200" kern="1200" dirty="0" err="1"/>
            <a:t>Dlgs</a:t>
          </a:r>
          <a:r>
            <a:rPr lang="it-IT" sz="2200" kern="1200" dirty="0"/>
            <a:t> 62/2017</a:t>
          </a:r>
        </a:p>
      </dsp:txBody>
      <dsp:txXfrm>
        <a:off x="2065186" y="1624208"/>
        <a:ext cx="2030260" cy="2030260"/>
      </dsp:txXfrm>
    </dsp:sp>
    <dsp:sp modelId="{498F7E2D-0A70-864C-97CC-3F176C30985B}">
      <dsp:nvSpPr>
        <dsp:cNvPr id="0" name=""/>
        <dsp:cNvSpPr/>
      </dsp:nvSpPr>
      <dsp:spPr>
        <a:xfrm rot="20700000">
          <a:off x="3202339" y="223535"/>
          <a:ext cx="1989241" cy="1989241"/>
        </a:xfrm>
        <a:prstGeom prst="gear6">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it-IT" sz="2200" kern="1200" dirty="0"/>
            <a:t>DPR 122/2009</a:t>
          </a:r>
        </a:p>
      </dsp:txBody>
      <dsp:txXfrm>
        <a:off x="3638638" y="659834"/>
        <a:ext cx="1116643" cy="1116643"/>
      </dsp:txXfrm>
    </dsp:sp>
    <dsp:sp modelId="{871A6C04-3D51-4442-9ADD-3A5C6F50CF1D}">
      <dsp:nvSpPr>
        <dsp:cNvPr id="0" name=""/>
        <dsp:cNvSpPr/>
      </dsp:nvSpPr>
      <dsp:spPr>
        <a:xfrm>
          <a:off x="3484535" y="1857200"/>
          <a:ext cx="3573259" cy="3573259"/>
        </a:xfrm>
        <a:prstGeom prst="circularArrow">
          <a:avLst>
            <a:gd name="adj1" fmla="val 4687"/>
            <a:gd name="adj2" fmla="val 299029"/>
            <a:gd name="adj3" fmla="val 2533837"/>
            <a:gd name="adj4" fmla="val 158237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DE2D16-7486-1E44-9517-B4045438CDC4}">
      <dsp:nvSpPr>
        <dsp:cNvPr id="0" name=""/>
        <dsp:cNvSpPr/>
      </dsp:nvSpPr>
      <dsp:spPr>
        <a:xfrm>
          <a:off x="1705631" y="1171206"/>
          <a:ext cx="2596195" cy="259619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A364E3-6CE9-2241-AA7E-6E8EA1790FE7}">
      <dsp:nvSpPr>
        <dsp:cNvPr id="0" name=""/>
        <dsp:cNvSpPr/>
      </dsp:nvSpPr>
      <dsp:spPr>
        <a:xfrm>
          <a:off x="2742208" y="-215965"/>
          <a:ext cx="2799222" cy="279922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864A3E-A78B-AA47-87DD-F28AD90B53BB}" type="datetimeFigureOut">
              <a:rPr lang="it-IT" smtClean="0"/>
              <a:pPr/>
              <a:t>18/02/2020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A4199-48EE-3F42-BC83-149697C2E085}" type="slidenum">
              <a:rPr lang="it-IT" smtClean="0"/>
              <a:pPr/>
              <a:t>‹N›</a:t>
            </a:fld>
            <a:endParaRPr lang="it-IT"/>
          </a:p>
        </p:txBody>
      </p:sp>
    </p:spTree>
    <p:extLst>
      <p:ext uri="{BB962C8B-B14F-4D97-AF65-F5344CB8AC3E}">
        <p14:creationId xmlns:p14="http://schemas.microsoft.com/office/powerpoint/2010/main" xmlns="" val="358739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93235CB-F00B-44CB-9443-D0CF66E30473}" type="slidenum">
              <a:rPr lang="it-IT" smtClean="0"/>
              <a:pPr/>
              <a:t>14</a:t>
            </a:fld>
            <a:endParaRPr lang="it-IT"/>
          </a:p>
        </p:txBody>
      </p:sp>
    </p:spTree>
    <p:extLst>
      <p:ext uri="{BB962C8B-B14F-4D97-AF65-F5344CB8AC3E}">
        <p14:creationId xmlns:p14="http://schemas.microsoft.com/office/powerpoint/2010/main" xmlns="" val="301294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ECE4019-4F2B-D944-AB88-85F39D211793}" type="datetime1">
              <a:rPr lang="it-IT" smtClean="0"/>
              <a:pPr/>
              <a:t>18/02/2020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r>
              <a:rPr lang="en-US"/>
              <a:t>
              </a:t>
            </a:r>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D22F896-40B5-4ADD-8801-0D06FADFA095}" type="slidenum">
              <a:rPr lang="en-US" smtClean="0"/>
              <a:pPr/>
              <a:t>‹N›</a:t>
            </a:fld>
            <a:endParaRPr lang="en-US" dirty="0"/>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222717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CA2804FC-DCD2-A549-8AFD-41AED0E6FDA8}" type="datetime1">
              <a:rPr lang="it-IT" smtClean="0"/>
              <a:pPr/>
              <a:t>18/02/2020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257760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E7AA7D1C-2181-0E4F-AE24-046F708EC02A}" type="datetime1">
              <a:rPr lang="it-IT" smtClean="0"/>
              <a:pPr/>
              <a:t>18/02/2020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69579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2D2196EB-0284-304F-9813-78D0EA183010}" type="datetime1">
              <a:rPr lang="it-IT" smtClean="0"/>
              <a:pPr/>
              <a:t>18/02/2020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007104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4A47DE8-5EC2-4F42-B092-EF0E2F3C78B9}" type="datetime1">
              <a:rPr lang="it-IT" smtClean="0"/>
              <a:pPr/>
              <a:t>18/02/2020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D22F896-40B5-4ADD-8801-0D06FADFA095}" type="slidenum">
              <a:rPr lang="en-US" smtClean="0"/>
              <a:pPr/>
              <a:t>‹N›</a:t>
            </a:fld>
            <a:endParaRPr lang="en-US" dirty="0"/>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xmlns="" val="6124608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09EA41BE-1CD9-0F4D-B7A1-108F17815E36}" type="datetime1">
              <a:rPr lang="it-IT" smtClean="0"/>
              <a:pPr/>
              <a:t>18/02/2020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838958346"/>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1257300" y="2909102"/>
            <a:ext cx="4800600" cy="2996398"/>
          </a:xfrm>
        </p:spPr>
        <p:txBody>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6633864" y="2909102"/>
            <a:ext cx="4800600" cy="2996398"/>
          </a:xfrm>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79DF998A-929C-FE4C-8A71-454B814D2034}" type="datetime1">
              <a:rPr lang="it-IT" smtClean="0"/>
              <a:pPr/>
              <a:t>18/02/2020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626400746"/>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2F7C458-AD10-3145-9DEF-7B3EFDA18843}" type="datetime1">
              <a:rPr lang="it-IT" smtClean="0"/>
              <a:pPr/>
              <a:t>18/02/2020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36708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A2453-23AF-5B48-B884-1F6D27620A34}" type="datetime1">
              <a:rPr lang="it-IT" smtClean="0"/>
              <a:pPr/>
              <a:t>18/02/2020</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412984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a:xfrm>
            <a:off x="765051" y="6375679"/>
            <a:ext cx="1233355" cy="348462"/>
          </a:xfrm>
        </p:spPr>
        <p:txBody>
          <a:bodyPr/>
          <a:lstStyle/>
          <a:p>
            <a:fld id="{84AF5E06-153E-BA49-AB50-E92876877AB1}" type="datetime1">
              <a:rPr lang="it-IT" smtClean="0"/>
              <a:pPr/>
              <a:t>18/02/2020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r>
              <a:rPr lang="en-US"/>
              <a:t>
              </a:t>
            </a:r>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6D22F896-40B5-4ADD-8801-0D06FADFA095}" type="slidenum">
              <a:rPr lang="en-US" smtClean="0"/>
              <a:pPr/>
              <a:t>‹N›</a:t>
            </a:fld>
            <a:endParaRPr lang="en-US" dirty="0"/>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730565613"/>
      </p:ext>
    </p:extLst>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a:xfrm>
            <a:off x="765950" y="6375679"/>
            <a:ext cx="1232456" cy="348462"/>
          </a:xfrm>
        </p:spPr>
        <p:txBody>
          <a:bodyPr/>
          <a:lstStyle/>
          <a:p>
            <a:fld id="{57324BC8-9912-A846-80DB-F2906591CE0C}" type="datetime1">
              <a:rPr lang="it-IT" smtClean="0"/>
              <a:pPr/>
              <a:t>18/02/2020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r>
              <a:rPr lang="en-US"/>
              <a:t>
              </a:t>
            </a:r>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13111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FFE9031-9993-F343-B68C-D2067D41CF9E}" type="datetime1">
              <a:rPr lang="it-IT" smtClean="0"/>
              <a:pPr/>
              <a:t>18/02/2020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D22F896-40B5-4ADD-8801-0D06FADFA095}" type="slidenum">
              <a:rPr lang="en-US" smtClean="0"/>
              <a:pPr/>
              <a:t>‹N›</a:t>
            </a:fld>
            <a:endParaRPr lang="en-US" dirty="0"/>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54607043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846966E-6B68-CA40-A6BD-60658C0A6F78}"/>
              </a:ext>
            </a:extLst>
          </p:cNvPr>
          <p:cNvSpPr>
            <a:spLocks noGrp="1"/>
          </p:cNvSpPr>
          <p:nvPr>
            <p:ph type="ctrTitle"/>
          </p:nvPr>
        </p:nvSpPr>
        <p:spPr>
          <a:xfrm>
            <a:off x="1078523" y="1745672"/>
            <a:ext cx="10318418" cy="3747703"/>
          </a:xfrm>
        </p:spPr>
        <p:txBody>
          <a:bodyPr/>
          <a:lstStyle/>
          <a:p>
            <a:r>
              <a:rPr lang="it-IT" sz="6000" dirty="0"/>
              <a:t>la valutazione </a:t>
            </a:r>
            <a:br>
              <a:rPr lang="it-IT" sz="6000" dirty="0"/>
            </a:br>
            <a:r>
              <a:rPr lang="it-IT" sz="6000" dirty="0"/>
              <a:t>nelle «linee guida</a:t>
            </a:r>
            <a:r>
              <a:rPr lang="it-IT" sz="6000" dirty="0" smtClean="0"/>
              <a:t>»</a:t>
            </a:r>
            <a:br>
              <a:rPr lang="it-IT" sz="6000" dirty="0" smtClean="0"/>
            </a:br>
            <a:r>
              <a:rPr lang="it-IT" sz="6000" dirty="0" smtClean="0"/>
              <a:t>dell’istruzione professionale</a:t>
            </a:r>
            <a:endParaRPr lang="it-IT" sz="6000" dirty="0"/>
          </a:p>
        </p:txBody>
      </p:sp>
      <p:sp>
        <p:nvSpPr>
          <p:cNvPr id="3" name="Sottotitolo 2">
            <a:extLst>
              <a:ext uri="{FF2B5EF4-FFF2-40B4-BE49-F238E27FC236}">
                <a16:creationId xmlns:a16="http://schemas.microsoft.com/office/drawing/2014/main" xmlns="" id="{67032C7C-7C9B-A243-9179-991F845AF868}"/>
              </a:ext>
            </a:extLst>
          </p:cNvPr>
          <p:cNvSpPr>
            <a:spLocks noGrp="1"/>
          </p:cNvSpPr>
          <p:nvPr>
            <p:ph type="subTitle" idx="1"/>
          </p:nvPr>
        </p:nvSpPr>
        <p:spPr/>
        <p:txBody>
          <a:bodyPr/>
          <a:lstStyle/>
          <a:p>
            <a:r>
              <a:rPr lang="it-IT" dirty="0"/>
              <a:t>A cura di Arduino </a:t>
            </a:r>
            <a:r>
              <a:rPr lang="it-IT" dirty="0" err="1"/>
              <a:t>salatin</a:t>
            </a:r>
            <a:endParaRPr lang="it-IT" dirty="0"/>
          </a:p>
        </p:txBody>
      </p:sp>
      <p:sp>
        <p:nvSpPr>
          <p:cNvPr id="5" name="CasellaDiTesto 4">
            <a:extLst>
              <a:ext uri="{FF2B5EF4-FFF2-40B4-BE49-F238E27FC236}">
                <a16:creationId xmlns:a16="http://schemas.microsoft.com/office/drawing/2014/main" xmlns="" id="{90053A49-21B8-D448-B851-E6A7EE8A62CF}"/>
              </a:ext>
            </a:extLst>
          </p:cNvPr>
          <p:cNvSpPr txBox="1"/>
          <p:nvPr/>
        </p:nvSpPr>
        <p:spPr>
          <a:xfrm>
            <a:off x="2215045" y="1023283"/>
            <a:ext cx="8038177" cy="923330"/>
          </a:xfrm>
          <a:prstGeom prst="rect">
            <a:avLst/>
          </a:prstGeom>
          <a:noFill/>
        </p:spPr>
        <p:txBody>
          <a:bodyPr wrap="square" rtlCol="0">
            <a:spAutoFit/>
          </a:bodyPr>
          <a:lstStyle/>
          <a:p>
            <a:pPr algn="ctr"/>
            <a:r>
              <a:rPr lang="it-IT" dirty="0"/>
              <a:t>Incontro Collegio docenti</a:t>
            </a:r>
          </a:p>
          <a:p>
            <a:pPr algn="ctr"/>
            <a:r>
              <a:rPr lang="it-IT" dirty="0"/>
              <a:t>IIS «</a:t>
            </a:r>
            <a:r>
              <a:rPr lang="it-IT" dirty="0" err="1"/>
              <a:t>Pesenti</a:t>
            </a:r>
            <a:r>
              <a:rPr lang="it-IT" dirty="0"/>
              <a:t>» - Bergamo</a:t>
            </a:r>
          </a:p>
          <a:p>
            <a:pPr algn="ctr"/>
            <a:r>
              <a:rPr lang="it-IT" dirty="0"/>
              <a:t>18.2.2020</a:t>
            </a:r>
          </a:p>
        </p:txBody>
      </p:sp>
    </p:spTree>
    <p:extLst>
      <p:ext uri="{BB962C8B-B14F-4D97-AF65-F5344CB8AC3E}">
        <p14:creationId xmlns:p14="http://schemas.microsoft.com/office/powerpoint/2010/main" xmlns="" val="3154285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FFCFFDA-8110-CB4B-9027-93C3D2C0B534}"/>
              </a:ext>
            </a:extLst>
          </p:cNvPr>
          <p:cNvSpPr>
            <a:spLocks noGrp="1"/>
          </p:cNvSpPr>
          <p:nvPr>
            <p:ph type="title"/>
          </p:nvPr>
        </p:nvSpPr>
        <p:spPr>
          <a:xfrm>
            <a:off x="1251677" y="382384"/>
            <a:ext cx="10449255" cy="1099003"/>
          </a:xfrm>
        </p:spPr>
        <p:txBody>
          <a:bodyPr>
            <a:normAutofit/>
          </a:bodyPr>
          <a:lstStyle/>
          <a:p>
            <a:r>
              <a:rPr lang="it-IT" sz="3600" dirty="0"/>
              <a:t>La valutazione dei «risultati di apprendimento» </a:t>
            </a:r>
          </a:p>
        </p:txBody>
      </p:sp>
      <p:sp>
        <p:nvSpPr>
          <p:cNvPr id="3" name="Segnaposto contenuto 2">
            <a:extLst>
              <a:ext uri="{FF2B5EF4-FFF2-40B4-BE49-F238E27FC236}">
                <a16:creationId xmlns:a16="http://schemas.microsoft.com/office/drawing/2014/main" xmlns="" id="{FDB44F90-668C-DC4C-993F-11B261AA5C65}"/>
              </a:ext>
            </a:extLst>
          </p:cNvPr>
          <p:cNvSpPr>
            <a:spLocks noGrp="1"/>
          </p:cNvSpPr>
          <p:nvPr>
            <p:ph idx="1"/>
          </p:nvPr>
        </p:nvSpPr>
        <p:spPr>
          <a:xfrm>
            <a:off x="1251678" y="1659467"/>
            <a:ext cx="10178322" cy="4538133"/>
          </a:xfrm>
          <a:solidFill>
            <a:schemeClr val="accent1">
              <a:lumMod val="40000"/>
              <a:lumOff val="60000"/>
            </a:schemeClr>
          </a:solidFill>
          <a:ln>
            <a:solidFill>
              <a:schemeClr val="accent2">
                <a:lumMod val="60000"/>
                <a:lumOff val="40000"/>
              </a:schemeClr>
            </a:solidFill>
          </a:ln>
        </p:spPr>
        <p:txBody>
          <a:bodyPr>
            <a:normAutofit/>
          </a:bodyPr>
          <a:lstStyle/>
          <a:p>
            <a:pPr marL="0" indent="0">
              <a:buNone/>
            </a:pPr>
            <a:r>
              <a:rPr lang="it-IT" sz="2500" dirty="0">
                <a:solidFill>
                  <a:schemeClr val="tx1"/>
                </a:solidFill>
              </a:rPr>
              <a:t>La progettazione didattica richiesta dal nuovo ordinamento dell’istruzione professionale, </a:t>
            </a:r>
            <a:r>
              <a:rPr lang="it-IT" sz="2500" b="1" dirty="0">
                <a:solidFill>
                  <a:schemeClr val="tx1"/>
                </a:solidFill>
              </a:rPr>
              <a:t>basata su </a:t>
            </a:r>
            <a:r>
              <a:rPr lang="it-IT" sz="2500" b="1" dirty="0" err="1">
                <a:solidFill>
                  <a:schemeClr val="tx1"/>
                </a:solidFill>
              </a:rPr>
              <a:t>UdA</a:t>
            </a:r>
            <a:r>
              <a:rPr lang="it-IT" sz="2500" b="1" dirty="0">
                <a:solidFill>
                  <a:schemeClr val="tx1"/>
                </a:solidFill>
              </a:rPr>
              <a:t> </a:t>
            </a:r>
            <a:r>
              <a:rPr lang="it-IT" sz="2500" dirty="0">
                <a:solidFill>
                  <a:schemeClr val="tx1"/>
                </a:solidFill>
              </a:rPr>
              <a:t>costruite attorno a </a:t>
            </a:r>
            <a:r>
              <a:rPr lang="it-IT" sz="2500" b="1" dirty="0">
                <a:solidFill>
                  <a:schemeClr val="tx1"/>
                </a:solidFill>
              </a:rPr>
              <a:t>compiti di realtà̀</a:t>
            </a:r>
            <a:r>
              <a:rPr lang="it-IT" sz="2500" dirty="0">
                <a:solidFill>
                  <a:schemeClr val="tx1"/>
                </a:solidFill>
              </a:rPr>
              <a:t>, necessita di un </a:t>
            </a:r>
            <a:r>
              <a:rPr lang="it-IT" sz="2500" b="1" i="1" dirty="0">
                <a:solidFill>
                  <a:schemeClr val="tx1"/>
                </a:solidFill>
              </a:rPr>
              <a:t>coordinamento con le tradizionali modalità di valutazione </a:t>
            </a:r>
            <a:r>
              <a:rPr lang="it-IT" sz="2500" dirty="0">
                <a:solidFill>
                  <a:schemeClr val="tx1"/>
                </a:solidFill>
              </a:rPr>
              <a:t>scolastica degli studenti. </a:t>
            </a:r>
          </a:p>
          <a:p>
            <a:pPr marL="0" indent="0">
              <a:buNone/>
            </a:pPr>
            <a:r>
              <a:rPr lang="it-IT" sz="2500" dirty="0">
                <a:solidFill>
                  <a:schemeClr val="tx1"/>
                </a:solidFill>
              </a:rPr>
              <a:t>Si suggerisce perciò̀ di </a:t>
            </a:r>
            <a:r>
              <a:rPr lang="it-IT" sz="2500" b="1" i="1" dirty="0">
                <a:solidFill>
                  <a:schemeClr val="tx1"/>
                </a:solidFill>
              </a:rPr>
              <a:t>sviluppare procedimenti di valutazione basati su “evidenze” che risultino tali sia ai docenti </a:t>
            </a:r>
            <a:r>
              <a:rPr lang="it-IT" sz="2500" dirty="0">
                <a:solidFill>
                  <a:schemeClr val="tx1"/>
                </a:solidFill>
              </a:rPr>
              <a:t>(in quanto valutatori) </a:t>
            </a:r>
            <a:r>
              <a:rPr lang="it-IT" sz="2500" b="1" i="1" dirty="0">
                <a:solidFill>
                  <a:schemeClr val="tx1"/>
                </a:solidFill>
              </a:rPr>
              <a:t>che agli studenti </a:t>
            </a:r>
            <a:r>
              <a:rPr lang="it-IT" sz="2500" dirty="0">
                <a:solidFill>
                  <a:schemeClr val="tx1"/>
                </a:solidFill>
              </a:rPr>
              <a:t>(in quanto valutati). </a:t>
            </a:r>
          </a:p>
          <a:p>
            <a:pPr marL="0" indent="0">
              <a:buNone/>
            </a:pPr>
            <a:r>
              <a:rPr lang="it-IT" sz="2500" dirty="0">
                <a:solidFill>
                  <a:schemeClr val="tx1"/>
                </a:solidFill>
              </a:rPr>
              <a:t>Tali procedimenti – come indicato nel box n. 8 - si basano generalmente su “</a:t>
            </a:r>
            <a:r>
              <a:rPr lang="it-IT" sz="2500" b="1" dirty="0">
                <a:solidFill>
                  <a:schemeClr val="tx1"/>
                </a:solidFill>
              </a:rPr>
              <a:t>rubriche di valutazione</a:t>
            </a:r>
            <a:r>
              <a:rPr lang="it-IT" sz="2500" dirty="0">
                <a:solidFill>
                  <a:schemeClr val="tx1"/>
                </a:solidFill>
              </a:rPr>
              <a:t>” (cfr. box n. 8 – Format di riferimento dell’</a:t>
            </a:r>
            <a:r>
              <a:rPr lang="it-IT" sz="2500" dirty="0" err="1">
                <a:solidFill>
                  <a:schemeClr val="tx1"/>
                </a:solidFill>
              </a:rPr>
              <a:t>UdA</a:t>
            </a:r>
            <a:r>
              <a:rPr lang="it-IT" sz="2500" dirty="0">
                <a:solidFill>
                  <a:schemeClr val="tx1"/>
                </a:solidFill>
              </a:rPr>
              <a:t> – voce n. 8). </a:t>
            </a:r>
          </a:p>
          <a:p>
            <a:endParaRPr lang="it-IT" sz="2500" dirty="0">
              <a:solidFill>
                <a:schemeClr val="tx1"/>
              </a:solidFill>
            </a:endParaRPr>
          </a:p>
        </p:txBody>
      </p:sp>
      <p:sp>
        <p:nvSpPr>
          <p:cNvPr id="4" name="Segnaposto numero diapositiva 3">
            <a:extLst>
              <a:ext uri="{FF2B5EF4-FFF2-40B4-BE49-F238E27FC236}">
                <a16:creationId xmlns:a16="http://schemas.microsoft.com/office/drawing/2014/main" xmlns="" id="{2A6E7D5B-40E5-E64C-B46B-60CECF8463D5}"/>
              </a:ext>
            </a:extLst>
          </p:cNvPr>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xmlns="" val="3150993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18CB9A8A-6B65-0346-A298-3BCE14978FB8}"/>
              </a:ext>
            </a:extLst>
          </p:cNvPr>
          <p:cNvSpPr>
            <a:spLocks noGrp="1"/>
          </p:cNvSpPr>
          <p:nvPr>
            <p:ph type="title"/>
          </p:nvPr>
        </p:nvSpPr>
        <p:spPr/>
        <p:txBody>
          <a:bodyPr>
            <a:normAutofit/>
          </a:bodyPr>
          <a:lstStyle/>
          <a:p>
            <a:r>
              <a:rPr lang="it-IT" sz="3600" dirty="0"/>
              <a:t>L’approccio sottostante</a:t>
            </a:r>
          </a:p>
        </p:txBody>
      </p:sp>
      <p:sp>
        <p:nvSpPr>
          <p:cNvPr id="4" name="Segnaposto contenuto 3">
            <a:extLst>
              <a:ext uri="{FF2B5EF4-FFF2-40B4-BE49-F238E27FC236}">
                <a16:creationId xmlns:a16="http://schemas.microsoft.com/office/drawing/2014/main" xmlns="" id="{31EE5A85-5588-CA42-A41A-B476E1474B4F}"/>
              </a:ext>
            </a:extLst>
          </p:cNvPr>
          <p:cNvSpPr>
            <a:spLocks noGrp="1"/>
          </p:cNvSpPr>
          <p:nvPr>
            <p:ph idx="1"/>
          </p:nvPr>
        </p:nvSpPr>
        <p:spPr>
          <a:xfrm>
            <a:off x="1251678" y="1463040"/>
            <a:ext cx="10178322" cy="4665911"/>
          </a:xfrm>
        </p:spPr>
        <p:txBody>
          <a:bodyPr>
            <a:noAutofit/>
          </a:bodyPr>
          <a:lstStyle/>
          <a:p>
            <a:r>
              <a:rPr lang="it-IT" sz="2400" dirty="0">
                <a:solidFill>
                  <a:schemeClr val="tx1"/>
                </a:solidFill>
              </a:rPr>
              <a:t>Adottare una didattica delle </a:t>
            </a:r>
            <a:r>
              <a:rPr lang="it-IT" sz="2400" dirty="0">
                <a:solidFill>
                  <a:schemeClr val="bg1"/>
                </a:solidFill>
                <a:highlight>
                  <a:srgbClr val="008000"/>
                </a:highlight>
              </a:rPr>
              <a:t>competenze </a:t>
            </a:r>
            <a:r>
              <a:rPr lang="it-IT" sz="2400" dirty="0">
                <a:solidFill>
                  <a:schemeClr val="tx1"/>
                </a:solidFill>
              </a:rPr>
              <a:t>significa </a:t>
            </a:r>
            <a:r>
              <a:rPr lang="it-IT" sz="2400" dirty="0">
                <a:solidFill>
                  <a:srgbClr val="FF0000"/>
                </a:solidFill>
              </a:rPr>
              <a:t>non ancorare il processo di apprendimento ad un sapere a frammenti isolati, </a:t>
            </a:r>
            <a:r>
              <a:rPr lang="it-IT" sz="2400" dirty="0">
                <a:solidFill>
                  <a:schemeClr val="tx1"/>
                </a:solidFill>
              </a:rPr>
              <a:t>ricostruiti come in un puzzle, ma ad azioni  che </a:t>
            </a:r>
            <a:r>
              <a:rPr lang="it-IT" sz="2400" dirty="0">
                <a:solidFill>
                  <a:srgbClr val="FF0000"/>
                </a:solidFill>
              </a:rPr>
              <a:t>sollecitano l’alunno all’ingaggio in situazioni complesse</a:t>
            </a:r>
            <a:r>
              <a:rPr lang="it-IT" sz="2400" dirty="0">
                <a:solidFill>
                  <a:schemeClr val="tx1"/>
                </a:solidFill>
              </a:rPr>
              <a:t>, nelle quali mostra di saper mobilitare quanto è in suo possesso e ciò che scopre via via, al fine di perseguire risultati giudicati positivamente. </a:t>
            </a:r>
            <a:r>
              <a:rPr lang="it-IT" sz="2400" i="1" dirty="0">
                <a:solidFill>
                  <a:srgbClr val="FF0000"/>
                </a:solidFill>
              </a:rPr>
              <a:t>Ciò avviene in forma integrata e progressiva.</a:t>
            </a:r>
            <a:r>
              <a:rPr lang="it-IT" sz="2400" dirty="0">
                <a:solidFill>
                  <a:schemeClr val="tx1"/>
                </a:solidFill>
              </a:rPr>
              <a:t> </a:t>
            </a:r>
          </a:p>
          <a:p>
            <a:endParaRPr lang="it-IT" sz="2400" dirty="0">
              <a:solidFill>
                <a:schemeClr val="tx1"/>
              </a:solidFill>
            </a:endParaRPr>
          </a:p>
          <a:p>
            <a:r>
              <a:rPr lang="it-IT" sz="2400" dirty="0">
                <a:solidFill>
                  <a:schemeClr val="tx1"/>
                </a:solidFill>
              </a:rPr>
              <a:t>Queste prestazioni «reali ed adeguate» prendono il nome di </a:t>
            </a:r>
            <a:r>
              <a:rPr lang="it-IT" sz="2400" dirty="0">
                <a:solidFill>
                  <a:schemeClr val="bg1"/>
                </a:solidFill>
                <a:highlight>
                  <a:srgbClr val="008000"/>
                </a:highlight>
              </a:rPr>
              <a:t>compiti di realtà</a:t>
            </a:r>
            <a:r>
              <a:rPr lang="it-IT" sz="2400" dirty="0">
                <a:solidFill>
                  <a:schemeClr val="tx1"/>
                </a:solidFill>
              </a:rPr>
              <a:t>, le cui caratteristiche sono la </a:t>
            </a:r>
            <a:r>
              <a:rPr lang="it-IT" sz="2400" dirty="0">
                <a:solidFill>
                  <a:schemeClr val="bg1"/>
                </a:solidFill>
                <a:highlight>
                  <a:srgbClr val="808080"/>
                </a:highlight>
              </a:rPr>
              <a:t>sfida, il valore sociale e l’autoregolazione</a:t>
            </a:r>
            <a:r>
              <a:rPr lang="it-IT" sz="2400" dirty="0">
                <a:solidFill>
                  <a:schemeClr val="bg1"/>
                </a:solidFill>
              </a:rPr>
              <a:t> </a:t>
            </a:r>
            <a:r>
              <a:rPr lang="it-IT" sz="2400" dirty="0">
                <a:solidFill>
                  <a:schemeClr val="tx1"/>
                </a:solidFill>
              </a:rPr>
              <a:t>(da parte degli studenti), visti sia individualmente sia entro un «gruppo cooperativo» di apprendimento. </a:t>
            </a:r>
          </a:p>
          <a:p>
            <a:pPr marL="0" indent="0">
              <a:buNone/>
            </a:pPr>
            <a:endParaRPr lang="it-IT" sz="2400" dirty="0">
              <a:solidFill>
                <a:schemeClr val="tx1"/>
              </a:solidFill>
            </a:endParaRPr>
          </a:p>
        </p:txBody>
      </p:sp>
      <p:sp>
        <p:nvSpPr>
          <p:cNvPr id="2" name="Segnaposto numero diapositiva 1">
            <a:extLst>
              <a:ext uri="{FF2B5EF4-FFF2-40B4-BE49-F238E27FC236}">
                <a16:creationId xmlns:a16="http://schemas.microsoft.com/office/drawing/2014/main" xmlns="" id="{4BA172A1-5FD2-F941-83D8-58CE076D578D}"/>
              </a:ext>
            </a:extLst>
          </p:cNvPr>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xmlns="" val="3845309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53D5294-0965-C048-9F8B-25C9CC2681C2}"/>
              </a:ext>
            </a:extLst>
          </p:cNvPr>
          <p:cNvSpPr>
            <a:spLocks noGrp="1"/>
          </p:cNvSpPr>
          <p:nvPr>
            <p:ph type="title"/>
          </p:nvPr>
        </p:nvSpPr>
        <p:spPr>
          <a:xfrm>
            <a:off x="1251678" y="382385"/>
            <a:ext cx="10178322" cy="1106782"/>
          </a:xfrm>
        </p:spPr>
        <p:txBody>
          <a:bodyPr>
            <a:normAutofit/>
          </a:bodyPr>
          <a:lstStyle/>
          <a:p>
            <a:r>
              <a:rPr lang="it-IT" sz="3600" dirty="0"/>
              <a:t>L’iter operativo di riferimento</a:t>
            </a:r>
          </a:p>
        </p:txBody>
      </p:sp>
      <p:sp>
        <p:nvSpPr>
          <p:cNvPr id="3" name="Segnaposto contenuto 2">
            <a:extLst>
              <a:ext uri="{FF2B5EF4-FFF2-40B4-BE49-F238E27FC236}">
                <a16:creationId xmlns:a16="http://schemas.microsoft.com/office/drawing/2014/main" xmlns="" id="{CBDF38E8-C7B3-D346-98AE-DB32DE1C5CF6}"/>
              </a:ext>
            </a:extLst>
          </p:cNvPr>
          <p:cNvSpPr>
            <a:spLocks noGrp="1"/>
          </p:cNvSpPr>
          <p:nvPr>
            <p:ph idx="1"/>
          </p:nvPr>
        </p:nvSpPr>
        <p:spPr>
          <a:xfrm>
            <a:off x="1251678" y="1489167"/>
            <a:ext cx="10178322" cy="4390426"/>
          </a:xfrm>
        </p:spPr>
        <p:txBody>
          <a:bodyPr>
            <a:normAutofit fontScale="92500" lnSpcReduction="10000"/>
          </a:bodyPr>
          <a:lstStyle/>
          <a:p>
            <a:pPr>
              <a:lnSpc>
                <a:spcPct val="90000"/>
              </a:lnSpc>
            </a:pPr>
            <a:r>
              <a:rPr lang="it-IT" sz="2400" dirty="0">
                <a:solidFill>
                  <a:schemeClr val="tx1"/>
                </a:solidFill>
              </a:rPr>
              <a:t>Adottare strumenti di verifica con </a:t>
            </a:r>
            <a:r>
              <a:rPr lang="it-IT" sz="2400" dirty="0">
                <a:solidFill>
                  <a:srgbClr val="FF0000"/>
                </a:solidFill>
              </a:rPr>
              <a:t>modalità di valutazione che permettano </a:t>
            </a:r>
            <a:r>
              <a:rPr lang="it-IT" sz="2400" u="sng" dirty="0">
                <a:solidFill>
                  <a:srgbClr val="FF0000"/>
                </a:solidFill>
              </a:rPr>
              <a:t>l’accertamento di processo e di risultato</a:t>
            </a:r>
            <a:r>
              <a:rPr lang="it-IT" sz="2400" dirty="0">
                <a:solidFill>
                  <a:schemeClr val="tx1"/>
                </a:solidFill>
              </a:rPr>
              <a:t>, in piena coerenza con quanto previsto dall’articolo 1 del Decreto Legislativo 13 aprile 2017, n.62 (“oggetto della valutazione”). </a:t>
            </a:r>
          </a:p>
          <a:p>
            <a:pPr>
              <a:lnSpc>
                <a:spcPct val="90000"/>
              </a:lnSpc>
            </a:pPr>
            <a:r>
              <a:rPr lang="it-IT" sz="2400" dirty="0">
                <a:solidFill>
                  <a:schemeClr val="tx1"/>
                </a:solidFill>
              </a:rPr>
              <a:t>Osservare, rilevare e valutare  la </a:t>
            </a:r>
            <a:r>
              <a:rPr lang="it-IT" sz="2400" dirty="0">
                <a:solidFill>
                  <a:srgbClr val="FF0000"/>
                </a:solidFill>
              </a:rPr>
              <a:t>progressione del processo formativo </a:t>
            </a:r>
            <a:r>
              <a:rPr lang="it-IT" sz="2400" dirty="0">
                <a:solidFill>
                  <a:schemeClr val="tx1"/>
                </a:solidFill>
              </a:rPr>
              <a:t>privilegiando colloqui sia individuali che di gruppo, simulazioni, </a:t>
            </a:r>
            <a:r>
              <a:rPr lang="it-IT" sz="2400" dirty="0" err="1">
                <a:solidFill>
                  <a:schemeClr val="tx1"/>
                </a:solidFill>
              </a:rPr>
              <a:t>project</a:t>
            </a:r>
            <a:r>
              <a:rPr lang="it-IT" sz="2400" dirty="0">
                <a:solidFill>
                  <a:schemeClr val="tx1"/>
                </a:solidFill>
              </a:rPr>
              <a:t> work, utilizzando appositi  strumenti quali griglie e rubriche, portfolio, diari di bordo, … curati dal Consiglio di classe. </a:t>
            </a:r>
          </a:p>
          <a:p>
            <a:pPr marL="0" indent="0">
              <a:lnSpc>
                <a:spcPct val="90000"/>
              </a:lnSpc>
              <a:buNone/>
            </a:pPr>
            <a:endParaRPr lang="it-IT" sz="2400" dirty="0">
              <a:solidFill>
                <a:schemeClr val="tx1"/>
              </a:solidFill>
            </a:endParaRPr>
          </a:p>
          <a:p>
            <a:pPr marL="0" indent="0">
              <a:lnSpc>
                <a:spcPct val="90000"/>
              </a:lnSpc>
              <a:buNone/>
            </a:pPr>
            <a:r>
              <a:rPr lang="it-IT" sz="2400" dirty="0">
                <a:solidFill>
                  <a:schemeClr val="tx1"/>
                </a:solidFill>
              </a:rPr>
              <a:t>I risultati finali della valutazione operata dall’istituzione scolastica vengono sintetizzati nella </a:t>
            </a:r>
            <a:r>
              <a:rPr lang="it-IT" sz="2400" dirty="0">
                <a:solidFill>
                  <a:schemeClr val="tx1"/>
                </a:solidFill>
                <a:highlight>
                  <a:srgbClr val="00FF00"/>
                </a:highlight>
              </a:rPr>
              <a:t>certificazione finale delle competenze </a:t>
            </a:r>
            <a:r>
              <a:rPr lang="it-IT" sz="2400" dirty="0">
                <a:solidFill>
                  <a:schemeClr val="tx1"/>
                </a:solidFill>
              </a:rPr>
              <a:t>acquisite dagli studenti. </a:t>
            </a:r>
          </a:p>
          <a:p>
            <a:pPr marL="0" indent="0">
              <a:lnSpc>
                <a:spcPct val="90000"/>
              </a:lnSpc>
              <a:buNone/>
            </a:pPr>
            <a:r>
              <a:rPr lang="it-IT" sz="2400" dirty="0">
                <a:solidFill>
                  <a:schemeClr val="tx1"/>
                </a:solidFill>
              </a:rPr>
              <a:t>Il documento che riporta la certificazione finale delle competenze acquisite dagli studenti al termine del percorso di studi è rappresentato dal </a:t>
            </a:r>
            <a:r>
              <a:rPr lang="it-IT" sz="2400" dirty="0">
                <a:solidFill>
                  <a:schemeClr val="tx1"/>
                </a:solidFill>
                <a:highlight>
                  <a:srgbClr val="00FF00"/>
                </a:highlight>
              </a:rPr>
              <a:t>curriculum dello studente</a:t>
            </a:r>
            <a:r>
              <a:rPr lang="it-IT" sz="2400" dirty="0">
                <a:solidFill>
                  <a:schemeClr val="tx1"/>
                </a:solidFill>
              </a:rPr>
              <a:t>, allegato al diploma finale rilasciato in esito al superamento dell’esame di Stato.</a:t>
            </a:r>
          </a:p>
          <a:p>
            <a:endParaRPr lang="it-IT" sz="2400" dirty="0">
              <a:solidFill>
                <a:schemeClr val="tx1"/>
              </a:solidFill>
            </a:endParaRPr>
          </a:p>
        </p:txBody>
      </p:sp>
      <p:sp>
        <p:nvSpPr>
          <p:cNvPr id="4" name="Segnaposto numero diapositiva 3">
            <a:extLst>
              <a:ext uri="{FF2B5EF4-FFF2-40B4-BE49-F238E27FC236}">
                <a16:creationId xmlns:a16="http://schemas.microsoft.com/office/drawing/2014/main" xmlns="" id="{38690EC9-1B9E-3843-81D5-C2CE10A8422B}"/>
              </a:ext>
            </a:extLst>
          </p:cNvPr>
          <p:cNvSpPr>
            <a:spLocks noGrp="1"/>
          </p:cNvSpPr>
          <p:nvPr>
            <p:ph type="sldNum" sz="quarter" idx="12"/>
          </p:nvPr>
        </p:nvSpPr>
        <p:spPr/>
        <p:txBody>
          <a:bodyPr/>
          <a:lstStyle/>
          <a:p>
            <a:fld id="{6D22F896-40B5-4ADD-8801-0D06FADFA095}" type="slidenum">
              <a:rPr lang="en-US" smtClean="0"/>
              <a:pPr/>
              <a:t>12</a:t>
            </a:fld>
            <a:endParaRPr lang="en-US" dirty="0"/>
          </a:p>
        </p:txBody>
      </p:sp>
    </p:spTree>
    <p:extLst>
      <p:ext uri="{BB962C8B-B14F-4D97-AF65-F5344CB8AC3E}">
        <p14:creationId xmlns:p14="http://schemas.microsoft.com/office/powerpoint/2010/main" xmlns="" val="2208732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AA5D9E8-0A5D-7C4A-A942-63A063858C58}"/>
              </a:ext>
            </a:extLst>
          </p:cNvPr>
          <p:cNvSpPr>
            <a:spLocks noGrp="1"/>
          </p:cNvSpPr>
          <p:nvPr>
            <p:ph type="title"/>
          </p:nvPr>
        </p:nvSpPr>
        <p:spPr/>
        <p:txBody>
          <a:bodyPr>
            <a:normAutofit/>
          </a:bodyPr>
          <a:lstStyle/>
          <a:p>
            <a:r>
              <a:rPr lang="it-IT" sz="3600" dirty="0"/>
              <a:t>Come accertare la padronanza delle competenze</a:t>
            </a:r>
          </a:p>
        </p:txBody>
      </p:sp>
      <p:sp>
        <p:nvSpPr>
          <p:cNvPr id="3" name="Segnaposto contenuto 2">
            <a:extLst>
              <a:ext uri="{FF2B5EF4-FFF2-40B4-BE49-F238E27FC236}">
                <a16:creationId xmlns:a16="http://schemas.microsoft.com/office/drawing/2014/main" xmlns="" id="{56D834F1-EF60-5340-885C-0F9AB7730C89}"/>
              </a:ext>
            </a:extLst>
          </p:cNvPr>
          <p:cNvSpPr>
            <a:spLocks noGrp="1"/>
          </p:cNvSpPr>
          <p:nvPr>
            <p:ph idx="1"/>
          </p:nvPr>
        </p:nvSpPr>
        <p:spPr>
          <a:xfrm>
            <a:off x="1251678" y="1874517"/>
            <a:ext cx="10178322" cy="4278089"/>
          </a:xfrm>
        </p:spPr>
        <p:txBody>
          <a:bodyPr>
            <a:normAutofit/>
          </a:bodyPr>
          <a:lstStyle/>
          <a:p>
            <a:pPr marL="0" indent="0">
              <a:buNone/>
            </a:pPr>
            <a:r>
              <a:rPr lang="it-IT" sz="2400" b="1" u="sng" dirty="0">
                <a:solidFill>
                  <a:schemeClr val="tx1"/>
                </a:solidFill>
              </a:rPr>
              <a:t>Le fasi per l’accertamento delle competenze sono strettamente correlate alle modalità di progettazione</a:t>
            </a:r>
            <a:r>
              <a:rPr lang="it-IT" sz="2400" b="1" dirty="0">
                <a:solidFill>
                  <a:schemeClr val="tx1"/>
                </a:solidFill>
              </a:rPr>
              <a:t> </a:t>
            </a:r>
            <a:r>
              <a:rPr lang="it-IT" sz="2400" dirty="0">
                <a:solidFill>
                  <a:schemeClr val="tx1"/>
                </a:solidFill>
              </a:rPr>
              <a:t>e prevedono: </a:t>
            </a:r>
          </a:p>
          <a:p>
            <a:pPr marL="0" indent="0">
              <a:buNone/>
            </a:pPr>
            <a:r>
              <a:rPr lang="it-IT" b="1" dirty="0">
                <a:solidFill>
                  <a:schemeClr val="tx1"/>
                </a:solidFill>
              </a:rPr>
              <a:t> identificazione delle competenze attese al termine del percorso e dei relativi livelli di possesso; </a:t>
            </a:r>
          </a:p>
          <a:p>
            <a:pPr marL="0" indent="0">
              <a:buNone/>
            </a:pPr>
            <a:r>
              <a:rPr lang="it-IT" b="1" dirty="0">
                <a:solidFill>
                  <a:schemeClr val="tx1"/>
                </a:solidFill>
              </a:rPr>
              <a:t> accertamento delle competenze in ingresso; </a:t>
            </a:r>
          </a:p>
          <a:p>
            <a:pPr marL="0" indent="0">
              <a:buNone/>
            </a:pPr>
            <a:r>
              <a:rPr lang="it-IT" b="1" dirty="0">
                <a:solidFill>
                  <a:schemeClr val="tx1"/>
                </a:solidFill>
              </a:rPr>
              <a:t> comunicazione efficace agli interessati sui traguardi di apprendimento da raggiungere; </a:t>
            </a:r>
          </a:p>
          <a:p>
            <a:pPr marL="0" indent="0">
              <a:buNone/>
            </a:pPr>
            <a:r>
              <a:rPr lang="it-IT" b="1" dirty="0">
                <a:solidFill>
                  <a:schemeClr val="tx1"/>
                </a:solidFill>
              </a:rPr>
              <a:t> programmazione degli strumenti di </a:t>
            </a:r>
            <a:r>
              <a:rPr lang="it-IT" b="1" dirty="0" err="1">
                <a:solidFill>
                  <a:schemeClr val="tx1"/>
                </a:solidFill>
              </a:rPr>
              <a:t>assessment</a:t>
            </a:r>
            <a:r>
              <a:rPr lang="it-IT" b="1" dirty="0">
                <a:solidFill>
                  <a:schemeClr val="tx1"/>
                </a:solidFill>
              </a:rPr>
              <a:t> e azioni di osservazione; </a:t>
            </a:r>
          </a:p>
          <a:p>
            <a:pPr marL="0" indent="0">
              <a:buNone/>
            </a:pPr>
            <a:r>
              <a:rPr lang="it-IT" b="1" dirty="0">
                <a:solidFill>
                  <a:schemeClr val="tx1"/>
                </a:solidFill>
              </a:rPr>
              <a:t> verifica dei risultati conseguiti nelle fasi intermedie; </a:t>
            </a:r>
          </a:p>
          <a:p>
            <a:pPr marL="0" indent="0">
              <a:buNone/>
            </a:pPr>
            <a:r>
              <a:rPr lang="it-IT" b="1" dirty="0">
                <a:solidFill>
                  <a:schemeClr val="tx1"/>
                </a:solidFill>
              </a:rPr>
              <a:t> accertamento delle competenze in uscita.</a:t>
            </a:r>
          </a:p>
        </p:txBody>
      </p:sp>
      <p:sp>
        <p:nvSpPr>
          <p:cNvPr id="4" name="Segnaposto numero diapositiva 3">
            <a:extLst>
              <a:ext uri="{FF2B5EF4-FFF2-40B4-BE49-F238E27FC236}">
                <a16:creationId xmlns:a16="http://schemas.microsoft.com/office/drawing/2014/main" xmlns="" id="{27974E02-B4CC-104C-8AF2-4E0774A42BF8}"/>
              </a:ext>
            </a:extLst>
          </p:cNvPr>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xmlns="" val="2008875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251678" y="382385"/>
            <a:ext cx="10178322" cy="904548"/>
          </a:xfrm>
        </p:spPr>
        <p:txBody>
          <a:bodyPr>
            <a:noAutofit/>
          </a:bodyPr>
          <a:lstStyle/>
          <a:p>
            <a:pPr algn="ctr"/>
            <a:r>
              <a:rPr lang="it-IT" sz="2800" b="1" i="1" dirty="0">
                <a:solidFill>
                  <a:schemeClr val="accent2">
                    <a:lumMod val="75000"/>
                  </a:schemeClr>
                </a:solidFill>
                <a:latin typeface="+mn-lt"/>
                <a:ea typeface="+mn-ea"/>
                <a:cs typeface="+mn-cs"/>
              </a:rPr>
              <a:t>verso una valutazione «formativa»? la valutazione intermedia nel primo biennio</a:t>
            </a:r>
          </a:p>
        </p:txBody>
      </p:sp>
      <p:sp>
        <p:nvSpPr>
          <p:cNvPr id="6" name="Segnaposto contenuto 5"/>
          <p:cNvSpPr>
            <a:spLocks noGrp="1"/>
          </p:cNvSpPr>
          <p:nvPr>
            <p:ph idx="1"/>
          </p:nvPr>
        </p:nvSpPr>
        <p:spPr>
          <a:xfrm>
            <a:off x="1251678" y="1744133"/>
            <a:ext cx="7905385" cy="4135460"/>
          </a:xfrm>
          <a:solidFill>
            <a:schemeClr val="accent1">
              <a:lumMod val="20000"/>
              <a:lumOff val="80000"/>
            </a:schemeClr>
          </a:solidFill>
          <a:ln>
            <a:solidFill>
              <a:schemeClr val="accent1"/>
            </a:solidFill>
          </a:ln>
        </p:spPr>
        <p:txBody>
          <a:bodyPr>
            <a:normAutofit fontScale="92500" lnSpcReduction="10000"/>
          </a:bodyPr>
          <a:lstStyle/>
          <a:p>
            <a:pPr marL="0" indent="0" algn="just">
              <a:buNone/>
            </a:pPr>
            <a:r>
              <a:rPr lang="it-IT" sz="2500" dirty="0">
                <a:solidFill>
                  <a:schemeClr val="accent2">
                    <a:lumMod val="75000"/>
                  </a:schemeClr>
                </a:solidFill>
              </a:rPr>
              <a:t>Le istituzioni scolastiche di istruzione professionale effettuano, </a:t>
            </a:r>
            <a:r>
              <a:rPr lang="it-IT" sz="2500" b="1" dirty="0">
                <a:solidFill>
                  <a:schemeClr val="accent2">
                    <a:lumMod val="75000"/>
                  </a:schemeClr>
                </a:solidFill>
              </a:rPr>
              <a:t>al termine del primo anno, la </a:t>
            </a:r>
            <a:r>
              <a:rPr lang="it-IT" sz="2500" b="1" u="sng" dirty="0">
                <a:solidFill>
                  <a:schemeClr val="accent2">
                    <a:lumMod val="75000"/>
                  </a:schemeClr>
                </a:solidFill>
              </a:rPr>
              <a:t>valutazione intermedia</a:t>
            </a:r>
            <a:r>
              <a:rPr lang="it-IT" sz="2500" b="1" dirty="0">
                <a:solidFill>
                  <a:schemeClr val="accent2">
                    <a:lumMod val="75000"/>
                  </a:schemeClr>
                </a:solidFill>
              </a:rPr>
              <a:t> concernente i risultati delle unità di apprendimento inserite nel P.F.I. </a:t>
            </a:r>
          </a:p>
          <a:p>
            <a:pPr marL="0" indent="0" algn="just">
              <a:buNone/>
            </a:pPr>
            <a:endParaRPr lang="it-IT" sz="2500" dirty="0">
              <a:solidFill>
                <a:schemeClr val="accent2">
                  <a:lumMod val="75000"/>
                </a:schemeClr>
              </a:solidFill>
            </a:endParaRPr>
          </a:p>
          <a:p>
            <a:pPr marL="0" indent="0" algn="just">
              <a:buNone/>
            </a:pPr>
            <a:r>
              <a:rPr lang="it-IT" sz="2500" dirty="0">
                <a:solidFill>
                  <a:schemeClr val="accent2">
                    <a:lumMod val="75000"/>
                  </a:schemeClr>
                </a:solidFill>
              </a:rPr>
              <a:t>A seguito della valutazione, </a:t>
            </a:r>
            <a:r>
              <a:rPr lang="it-IT" sz="2500" b="1" dirty="0">
                <a:solidFill>
                  <a:schemeClr val="accent2">
                    <a:lumMod val="75000"/>
                  </a:schemeClr>
                </a:solidFill>
              </a:rPr>
              <a:t>il Consiglio di classe comunica allo studente le carenze riscontrate ai fini della revisione del P.F.I. e della definizione delle relative misure di recupero, sostegno ed eventuale </a:t>
            </a:r>
            <a:r>
              <a:rPr lang="it-IT" sz="2500" b="1" dirty="0" err="1">
                <a:solidFill>
                  <a:schemeClr val="accent2">
                    <a:lumMod val="75000"/>
                  </a:schemeClr>
                </a:solidFill>
              </a:rPr>
              <a:t>ri</a:t>
            </a:r>
            <a:r>
              <a:rPr lang="it-IT" sz="2500" b="1" dirty="0">
                <a:solidFill>
                  <a:schemeClr val="accent2">
                    <a:lumMod val="75000"/>
                  </a:schemeClr>
                </a:solidFill>
              </a:rPr>
              <a:t>-orientamento </a:t>
            </a:r>
            <a:r>
              <a:rPr lang="it-IT" sz="2500" dirty="0">
                <a:solidFill>
                  <a:schemeClr val="accent2">
                    <a:lumMod val="75000"/>
                  </a:schemeClr>
                </a:solidFill>
              </a:rPr>
              <a:t>da attuare nell’ambito della quota oraria di personalizzazione (non superiore a 264 ore nel biennio).</a:t>
            </a:r>
          </a:p>
          <a:p>
            <a:endParaRPr lang="it-IT" sz="2500" dirty="0">
              <a:solidFill>
                <a:schemeClr val="accent2">
                  <a:lumMod val="75000"/>
                </a:schemeClr>
              </a:solidFill>
            </a:endParaRPr>
          </a:p>
        </p:txBody>
      </p:sp>
      <p:sp>
        <p:nvSpPr>
          <p:cNvPr id="2" name="Segnaposto numero diapositiva 1"/>
          <p:cNvSpPr>
            <a:spLocks noGrp="1"/>
          </p:cNvSpPr>
          <p:nvPr>
            <p:ph type="sldNum" sz="quarter" idx="12"/>
          </p:nvPr>
        </p:nvSpPr>
        <p:spPr/>
        <p:txBody>
          <a:bodyPr/>
          <a:lstStyle/>
          <a:p>
            <a:fld id="{61BC23D8-5C85-4539-9172-3497310E4995}" type="slidenum">
              <a:rPr lang="it-IT" smtClean="0"/>
              <a:pPr/>
              <a:t>14</a:t>
            </a:fld>
            <a:endParaRPr lang="it-IT"/>
          </a:p>
        </p:txBody>
      </p:sp>
      <p:sp>
        <p:nvSpPr>
          <p:cNvPr id="4" name="CasellaDiTesto 3">
            <a:extLst>
              <a:ext uri="{FF2B5EF4-FFF2-40B4-BE49-F238E27FC236}">
                <a16:creationId xmlns:a16="http://schemas.microsoft.com/office/drawing/2014/main" xmlns="" id="{669737FC-87CB-E24A-9854-61FEC3E06DCC}"/>
              </a:ext>
            </a:extLst>
          </p:cNvPr>
          <p:cNvSpPr txBox="1"/>
          <p:nvPr/>
        </p:nvSpPr>
        <p:spPr>
          <a:xfrm>
            <a:off x="9294116" y="3571269"/>
            <a:ext cx="1938208" cy="2308324"/>
          </a:xfrm>
          <a:prstGeom prst="rect">
            <a:avLst/>
          </a:prstGeom>
          <a:solidFill>
            <a:schemeClr val="accent6">
              <a:lumMod val="20000"/>
              <a:lumOff val="80000"/>
            </a:schemeClr>
          </a:solidFill>
          <a:ln>
            <a:solidFill>
              <a:schemeClr val="accent1"/>
            </a:solidFill>
          </a:ln>
        </p:spPr>
        <p:txBody>
          <a:bodyPr wrap="square" rtlCol="0">
            <a:spAutoFit/>
          </a:bodyPr>
          <a:lstStyle/>
          <a:p>
            <a:r>
              <a:rPr lang="it-IT" sz="2400" dirty="0"/>
              <a:t>Le indicazioni fornite dalle </a:t>
            </a:r>
            <a:r>
              <a:rPr lang="it-IT" sz="2400" i="1" dirty="0"/>
              <a:t>Linee guida</a:t>
            </a:r>
            <a:r>
              <a:rPr lang="it-IT" sz="2400" dirty="0"/>
              <a:t> sono riportate nel </a:t>
            </a:r>
            <a:r>
              <a:rPr lang="it-IT" sz="2400" u="sng" dirty="0"/>
              <a:t>box n.9</a:t>
            </a:r>
          </a:p>
        </p:txBody>
      </p:sp>
      <p:sp>
        <p:nvSpPr>
          <p:cNvPr id="5" name="Freccia circolare in giù 4">
            <a:extLst>
              <a:ext uri="{FF2B5EF4-FFF2-40B4-BE49-F238E27FC236}">
                <a16:creationId xmlns:a16="http://schemas.microsoft.com/office/drawing/2014/main" xmlns="" id="{C4D4B6F1-9E2F-F543-B7A5-3F7D20C62E49}"/>
              </a:ext>
            </a:extLst>
          </p:cNvPr>
          <p:cNvSpPr/>
          <p:nvPr/>
        </p:nvSpPr>
        <p:spPr>
          <a:xfrm rot="2058671">
            <a:off x="9633541" y="2618401"/>
            <a:ext cx="1259358" cy="65490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xmlns="" val="1708092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0DF4F3F1-179A-B142-B60D-438707F8D1A7}"/>
              </a:ext>
            </a:extLst>
          </p:cNvPr>
          <p:cNvSpPr>
            <a:spLocks noGrp="1"/>
          </p:cNvSpPr>
          <p:nvPr>
            <p:ph type="title"/>
          </p:nvPr>
        </p:nvSpPr>
        <p:spPr/>
        <p:txBody>
          <a:bodyPr>
            <a:normAutofit/>
          </a:bodyPr>
          <a:lstStyle/>
          <a:p>
            <a:r>
              <a:rPr lang="it-IT" sz="6000" dirty="0"/>
              <a:t>2. Le pratiche delle reti</a:t>
            </a:r>
          </a:p>
        </p:txBody>
      </p:sp>
      <p:sp>
        <p:nvSpPr>
          <p:cNvPr id="5" name="Segnaposto testo 4">
            <a:extLst>
              <a:ext uri="{FF2B5EF4-FFF2-40B4-BE49-F238E27FC236}">
                <a16:creationId xmlns:a16="http://schemas.microsoft.com/office/drawing/2014/main" xmlns="" id="{F4794716-64CF-F34E-96E1-3C298A7945BD}"/>
              </a:ext>
            </a:extLst>
          </p:cNvPr>
          <p:cNvSpPr>
            <a:spLocks noGrp="1"/>
          </p:cNvSpPr>
          <p:nvPr>
            <p:ph type="body" idx="1"/>
          </p:nvPr>
        </p:nvSpPr>
        <p:spPr/>
        <p:txBody>
          <a:bodyPr/>
          <a:lstStyle/>
          <a:p>
            <a:endParaRPr lang="it-IT" dirty="0"/>
          </a:p>
          <a:p>
            <a:r>
              <a:rPr lang="it-IT" dirty="0"/>
              <a:t>Alcuni esempi</a:t>
            </a:r>
          </a:p>
        </p:txBody>
      </p:sp>
      <p:sp>
        <p:nvSpPr>
          <p:cNvPr id="6" name="Segnaposto numero diapositiva 5">
            <a:extLst>
              <a:ext uri="{FF2B5EF4-FFF2-40B4-BE49-F238E27FC236}">
                <a16:creationId xmlns:a16="http://schemas.microsoft.com/office/drawing/2014/main" xmlns="" id="{4C33F0F4-B35C-FD4F-A318-DA5F716F8196}"/>
              </a:ext>
            </a:extLst>
          </p:cNvPr>
          <p:cNvSpPr>
            <a:spLocks noGrp="1"/>
          </p:cNvSpPr>
          <p:nvPr>
            <p:ph type="sldNum" sz="quarter" idx="12"/>
          </p:nvPr>
        </p:nvSpPr>
        <p:spPr/>
        <p:txBody>
          <a:bodyPr/>
          <a:lstStyle/>
          <a:p>
            <a:fld id="{6D22F896-40B5-4ADD-8801-0D06FADFA095}" type="slidenum">
              <a:rPr lang="en-US" smtClean="0"/>
              <a:pPr/>
              <a:t>15</a:t>
            </a:fld>
            <a:endParaRPr lang="en-US" dirty="0"/>
          </a:p>
        </p:txBody>
      </p:sp>
    </p:spTree>
    <p:extLst>
      <p:ext uri="{BB962C8B-B14F-4D97-AF65-F5344CB8AC3E}">
        <p14:creationId xmlns:p14="http://schemas.microsoft.com/office/powerpoint/2010/main" xmlns="" val="1092037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xmlns="" id="{9C91DE20-F10F-BB4B-BE25-A1DB3553EC02}"/>
              </a:ext>
            </a:extLst>
          </p:cNvPr>
          <p:cNvSpPr>
            <a:spLocks noGrp="1"/>
          </p:cNvSpPr>
          <p:nvPr>
            <p:ph idx="1"/>
          </p:nvPr>
        </p:nvSpPr>
        <p:spPr>
          <a:xfrm>
            <a:off x="1251678" y="1785939"/>
            <a:ext cx="10178322" cy="3593591"/>
          </a:xfrm>
        </p:spPr>
        <p:txBody>
          <a:bodyPr>
            <a:normAutofit/>
          </a:bodyPr>
          <a:lstStyle/>
          <a:p>
            <a:r>
              <a:rPr lang="it-IT" sz="2800" dirty="0">
                <a:solidFill>
                  <a:schemeClr val="tx1"/>
                </a:solidFill>
              </a:rPr>
              <a:t>Per quanto riguarda la valutazione didattica, le pratiche documentate dalle reti nella prima fase si sono concentrate soprattutto sulla </a:t>
            </a:r>
            <a:r>
              <a:rPr lang="it-IT" sz="2800" u="sng" dirty="0">
                <a:solidFill>
                  <a:schemeClr val="tx1"/>
                </a:solidFill>
              </a:rPr>
              <a:t>progettazione </a:t>
            </a:r>
            <a:r>
              <a:rPr lang="it-IT" sz="2800" dirty="0">
                <a:solidFill>
                  <a:schemeClr val="tx1"/>
                </a:solidFill>
              </a:rPr>
              <a:t>e sulla </a:t>
            </a:r>
            <a:r>
              <a:rPr lang="it-IT" sz="2800" u="sng" dirty="0">
                <a:solidFill>
                  <a:schemeClr val="tx1"/>
                </a:solidFill>
              </a:rPr>
              <a:t>valutazione delle </a:t>
            </a:r>
            <a:r>
              <a:rPr lang="it-IT" sz="2800" u="sng" dirty="0" err="1">
                <a:solidFill>
                  <a:schemeClr val="tx1"/>
                </a:solidFill>
              </a:rPr>
              <a:t>UdA</a:t>
            </a:r>
            <a:endParaRPr lang="it-IT" sz="2800" u="sng" dirty="0">
              <a:solidFill>
                <a:schemeClr val="tx1"/>
              </a:solidFill>
            </a:endParaRPr>
          </a:p>
          <a:p>
            <a:endParaRPr lang="it-IT" sz="2800" dirty="0">
              <a:solidFill>
                <a:schemeClr val="tx1"/>
              </a:solidFill>
            </a:endParaRPr>
          </a:p>
          <a:p>
            <a:r>
              <a:rPr lang="it-IT" sz="2800" dirty="0">
                <a:solidFill>
                  <a:schemeClr val="tx1"/>
                </a:solidFill>
              </a:rPr>
              <a:t>di conseguenza è stato sviluppato un notevole repertorio di </a:t>
            </a:r>
            <a:r>
              <a:rPr lang="it-IT" sz="2800" u="sng" dirty="0">
                <a:solidFill>
                  <a:schemeClr val="tx1"/>
                </a:solidFill>
              </a:rPr>
              <a:t>rubriche</a:t>
            </a:r>
            <a:r>
              <a:rPr lang="it-IT" sz="2800" dirty="0">
                <a:solidFill>
                  <a:schemeClr val="tx1"/>
                </a:solidFill>
              </a:rPr>
              <a:t> e di </a:t>
            </a:r>
            <a:r>
              <a:rPr lang="it-IT" sz="2800" u="sng" dirty="0">
                <a:solidFill>
                  <a:schemeClr val="tx1"/>
                </a:solidFill>
              </a:rPr>
              <a:t>prove interdisciplinari</a:t>
            </a:r>
            <a:r>
              <a:rPr lang="it-IT" sz="2800" dirty="0">
                <a:solidFill>
                  <a:schemeClr val="tx1"/>
                </a:solidFill>
              </a:rPr>
              <a:t> per assi e competenze basati su «compiti di realtà»</a:t>
            </a:r>
          </a:p>
        </p:txBody>
      </p:sp>
      <p:sp>
        <p:nvSpPr>
          <p:cNvPr id="4" name="Segnaposto numero diapositiva 3">
            <a:extLst>
              <a:ext uri="{FF2B5EF4-FFF2-40B4-BE49-F238E27FC236}">
                <a16:creationId xmlns:a16="http://schemas.microsoft.com/office/drawing/2014/main" xmlns="" id="{4D264B72-E9A0-0C46-A7BB-40A79E5ED4D0}"/>
              </a:ext>
            </a:extLst>
          </p:cNvPr>
          <p:cNvSpPr>
            <a:spLocks noGrp="1"/>
          </p:cNvSpPr>
          <p:nvPr>
            <p:ph type="sldNum" sz="quarter" idx="12"/>
          </p:nvPr>
        </p:nvSpPr>
        <p:spPr/>
        <p:txBody>
          <a:bodyPr/>
          <a:lstStyle/>
          <a:p>
            <a:fld id="{6D22F896-40B5-4ADD-8801-0D06FADFA095}" type="slidenum">
              <a:rPr lang="en-US" smtClean="0"/>
              <a:pPr/>
              <a:t>16</a:t>
            </a:fld>
            <a:endParaRPr lang="en-US" dirty="0"/>
          </a:p>
        </p:txBody>
      </p:sp>
    </p:spTree>
    <p:extLst>
      <p:ext uri="{BB962C8B-B14F-4D97-AF65-F5344CB8AC3E}">
        <p14:creationId xmlns:p14="http://schemas.microsoft.com/office/powerpoint/2010/main" xmlns="" val="978125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54BC7B77-F497-4241-97A5-8D236C6CCC14}"/>
              </a:ext>
            </a:extLst>
          </p:cNvPr>
          <p:cNvSpPr>
            <a:spLocks noGrp="1"/>
          </p:cNvSpPr>
          <p:nvPr>
            <p:ph type="sldNum" sz="quarter" idx="12"/>
          </p:nvPr>
        </p:nvSpPr>
        <p:spPr/>
        <p:txBody>
          <a:bodyPr/>
          <a:lstStyle/>
          <a:p>
            <a:fld id="{61BC23D8-5C85-4539-9172-3497310E4995}" type="slidenum">
              <a:rPr lang="it-IT" smtClean="0"/>
              <a:pPr/>
              <a:t>17</a:t>
            </a:fld>
            <a:endParaRPr lang="it-IT"/>
          </a:p>
        </p:txBody>
      </p:sp>
      <p:graphicFrame>
        <p:nvGraphicFramePr>
          <p:cNvPr id="5" name="Segnaposto contenuto 4">
            <a:extLst>
              <a:ext uri="{FF2B5EF4-FFF2-40B4-BE49-F238E27FC236}">
                <a16:creationId xmlns:a16="http://schemas.microsoft.com/office/drawing/2014/main" xmlns="" id="{49E0A594-B0E7-3D4F-A690-7006813D00A1}"/>
              </a:ext>
            </a:extLst>
          </p:cNvPr>
          <p:cNvGraphicFramePr>
            <a:graphicFrameLocks/>
          </p:cNvGraphicFramePr>
          <p:nvPr>
            <p:extLst/>
          </p:nvPr>
        </p:nvGraphicFramePr>
        <p:xfrm>
          <a:off x="2351583" y="541867"/>
          <a:ext cx="7943883" cy="5465864"/>
        </p:xfrm>
        <a:graphic>
          <a:graphicData uri="http://schemas.openxmlformats.org/drawingml/2006/table">
            <a:tbl>
              <a:tblPr firstRow="1" firstCol="1" bandRow="1">
                <a:tableStyleId>{5C22544A-7EE6-4342-B048-85BDC9FD1C3A}</a:tableStyleId>
              </a:tblPr>
              <a:tblGrid>
                <a:gridCol w="7943883">
                  <a:extLst>
                    <a:ext uri="{9D8B030D-6E8A-4147-A177-3AD203B41FA5}">
                      <a16:colId xmlns:a16="http://schemas.microsoft.com/office/drawing/2014/main" xmlns="" val="20000"/>
                    </a:ext>
                  </a:extLst>
                </a:gridCol>
              </a:tblGrid>
              <a:tr h="522186">
                <a:tc>
                  <a:txBody>
                    <a:bodyPr/>
                    <a:lstStyle/>
                    <a:p>
                      <a:pPr marL="0" lvl="0" indent="0" algn="ctr">
                        <a:lnSpc>
                          <a:spcPct val="115000"/>
                        </a:lnSpc>
                        <a:spcAft>
                          <a:spcPts val="0"/>
                        </a:spcAft>
                        <a:buSzPts val="1200"/>
                        <a:buFont typeface="Arial" panose="020B0604020202020204" pitchFamily="34" charset="0"/>
                        <a:buNone/>
                      </a:pPr>
                      <a:r>
                        <a:rPr lang="it-IT" sz="2800" i="1" dirty="0">
                          <a:solidFill>
                            <a:schemeClr val="accent2">
                              <a:lumMod val="75000"/>
                            </a:schemeClr>
                          </a:solidFill>
                          <a:effectLst/>
                          <a:latin typeface="UniformCondensed-Light"/>
                          <a:ea typeface="Times New Roman"/>
                          <a:cs typeface="UniformCondensed-Light"/>
                        </a:rPr>
                        <a:t>Schema di progettazione dell’UDA</a:t>
                      </a:r>
                    </a:p>
                  </a:txBody>
                  <a:tcPr marL="50224" marR="502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721768907"/>
                  </a:ext>
                </a:extLst>
              </a:tr>
              <a:tr h="522186">
                <a:tc>
                  <a:txBody>
                    <a:bodyPr/>
                    <a:lstStyle/>
                    <a:p>
                      <a:pPr marL="342900" lvl="0" indent="-342900">
                        <a:lnSpc>
                          <a:spcPct val="115000"/>
                        </a:lnSpc>
                        <a:spcAft>
                          <a:spcPts val="0"/>
                        </a:spcAft>
                        <a:buSzPts val="1200"/>
                        <a:buFont typeface="Arial" panose="020B0604020202020204" pitchFamily="34" charset="0"/>
                        <a:buChar char="•"/>
                      </a:pPr>
                      <a:r>
                        <a:rPr lang="it-IT" sz="2400" dirty="0">
                          <a:solidFill>
                            <a:schemeClr val="accent2">
                              <a:lumMod val="75000"/>
                            </a:schemeClr>
                          </a:solidFill>
                          <a:effectLst/>
                        </a:rPr>
                        <a:t>Titolo </a:t>
                      </a:r>
                      <a:r>
                        <a:rPr lang="it-IT" sz="2400" dirty="0" err="1">
                          <a:solidFill>
                            <a:schemeClr val="accent2">
                              <a:lumMod val="75000"/>
                            </a:schemeClr>
                          </a:solidFill>
                          <a:effectLst/>
                        </a:rPr>
                        <a:t>UdA</a:t>
                      </a:r>
                      <a:endParaRPr lang="it-IT" sz="2400" dirty="0">
                        <a:solidFill>
                          <a:schemeClr val="accent2">
                            <a:lumMod val="75000"/>
                          </a:schemeClr>
                        </a:solidFill>
                        <a:effectLst/>
                        <a:latin typeface="UniformCondensed-Light"/>
                        <a:ea typeface="Times New Roman"/>
                        <a:cs typeface="UniformCondensed-Light"/>
                      </a:endParaRPr>
                    </a:p>
                  </a:txBody>
                  <a:tcPr marL="50224" marR="502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r h="904229">
                <a:tc>
                  <a:txBody>
                    <a:bodyPr/>
                    <a:lstStyle/>
                    <a:p>
                      <a:pPr marL="342900" lvl="0" indent="-342900">
                        <a:lnSpc>
                          <a:spcPct val="115000"/>
                        </a:lnSpc>
                        <a:spcAft>
                          <a:spcPts val="0"/>
                        </a:spcAft>
                        <a:buSzPts val="1200"/>
                        <a:buFont typeface="Arial" panose="020B0604020202020204" pitchFamily="34" charset="0"/>
                        <a:buChar char="•"/>
                      </a:pPr>
                      <a:r>
                        <a:rPr lang="it-IT" sz="2400" dirty="0">
                          <a:solidFill>
                            <a:schemeClr val="accent2">
                              <a:lumMod val="75000"/>
                            </a:schemeClr>
                          </a:solidFill>
                          <a:effectLst/>
                        </a:rPr>
                        <a:t>Competenze target da promuovere (cfr. allegati A,B, C </a:t>
                      </a:r>
                      <a:r>
                        <a:rPr lang="it-IT" sz="2400" i="1" dirty="0">
                          <a:solidFill>
                            <a:schemeClr val="accent2">
                              <a:lumMod val="75000"/>
                            </a:schemeClr>
                          </a:solidFill>
                          <a:effectLst/>
                        </a:rPr>
                        <a:t>Linee guida</a:t>
                      </a:r>
                      <a:r>
                        <a:rPr lang="it-IT" sz="2400" dirty="0">
                          <a:solidFill>
                            <a:schemeClr val="accent2">
                              <a:lumMod val="75000"/>
                            </a:schemeClr>
                          </a:solidFill>
                          <a:effectLst/>
                        </a:rPr>
                        <a:t>)</a:t>
                      </a:r>
                      <a:endParaRPr lang="it-IT" sz="2400" dirty="0">
                        <a:solidFill>
                          <a:schemeClr val="accent2">
                            <a:lumMod val="75000"/>
                          </a:schemeClr>
                        </a:solidFill>
                        <a:effectLst/>
                        <a:latin typeface="UniformCondensed-Light"/>
                        <a:ea typeface="Times New Roman"/>
                        <a:cs typeface="UniformCondensed-Light"/>
                      </a:endParaRPr>
                    </a:p>
                  </a:txBody>
                  <a:tcPr marL="50224" marR="502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2"/>
                  </a:ext>
                </a:extLst>
              </a:tr>
              <a:tr h="600571">
                <a:tc>
                  <a:txBody>
                    <a:bodyPr/>
                    <a:lstStyle/>
                    <a:p>
                      <a:pPr marL="342900" lvl="0" indent="-342900">
                        <a:lnSpc>
                          <a:spcPct val="115000"/>
                        </a:lnSpc>
                        <a:spcAft>
                          <a:spcPts val="0"/>
                        </a:spcAft>
                        <a:buSzPts val="1200"/>
                        <a:buFont typeface="Arial" panose="020B0604020202020204" pitchFamily="34" charset="0"/>
                        <a:buChar char="•"/>
                      </a:pPr>
                      <a:r>
                        <a:rPr lang="it-IT" sz="2400" dirty="0">
                          <a:solidFill>
                            <a:schemeClr val="accent2">
                              <a:lumMod val="75000"/>
                            </a:schemeClr>
                          </a:solidFill>
                          <a:effectLst/>
                        </a:rPr>
                        <a:t>Monte ore complessivo previsto</a:t>
                      </a:r>
                      <a:endParaRPr lang="it-IT" sz="2400" dirty="0">
                        <a:solidFill>
                          <a:schemeClr val="accent2">
                            <a:lumMod val="75000"/>
                          </a:schemeClr>
                        </a:solidFill>
                        <a:effectLst/>
                        <a:latin typeface="UniformCondensed-Light"/>
                        <a:ea typeface="Times New Roman"/>
                        <a:cs typeface="UniformCondensed-Light"/>
                      </a:endParaRPr>
                    </a:p>
                  </a:txBody>
                  <a:tcPr marL="50224" marR="502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3"/>
                  </a:ext>
                </a:extLst>
              </a:tr>
              <a:tr h="572953">
                <a:tc>
                  <a:txBody>
                    <a:bodyPr/>
                    <a:lstStyle/>
                    <a:p>
                      <a:pPr marL="342900" lvl="0" indent="-342900">
                        <a:lnSpc>
                          <a:spcPct val="115000"/>
                        </a:lnSpc>
                        <a:spcAft>
                          <a:spcPts val="0"/>
                        </a:spcAft>
                        <a:buSzPts val="1200"/>
                        <a:buFont typeface="Arial" panose="020B0604020202020204" pitchFamily="34" charset="0"/>
                        <a:buChar char="•"/>
                      </a:pPr>
                      <a:r>
                        <a:rPr lang="it-IT" sz="2400" dirty="0">
                          <a:solidFill>
                            <a:schemeClr val="accent2">
                              <a:lumMod val="75000"/>
                            </a:schemeClr>
                          </a:solidFill>
                          <a:effectLst/>
                        </a:rPr>
                        <a:t>Insegnamenti coinvolti e </a:t>
                      </a:r>
                      <a:r>
                        <a:rPr lang="it-IT" sz="2400" dirty="0" err="1">
                          <a:solidFill>
                            <a:schemeClr val="accent2">
                              <a:lumMod val="75000"/>
                            </a:schemeClr>
                          </a:solidFill>
                          <a:effectLst/>
                        </a:rPr>
                        <a:t>saperi</a:t>
                      </a:r>
                      <a:r>
                        <a:rPr lang="it-IT" sz="2400" dirty="0">
                          <a:solidFill>
                            <a:schemeClr val="accent2">
                              <a:lumMod val="75000"/>
                            </a:schemeClr>
                          </a:solidFill>
                          <a:effectLst/>
                        </a:rPr>
                        <a:t> essenziali</a:t>
                      </a:r>
                      <a:endParaRPr lang="it-IT" sz="2400" dirty="0">
                        <a:solidFill>
                          <a:schemeClr val="accent2">
                            <a:lumMod val="75000"/>
                          </a:schemeClr>
                        </a:solidFill>
                        <a:effectLst/>
                        <a:latin typeface="UniformCondensed-Light"/>
                        <a:ea typeface="Times New Roman"/>
                        <a:cs typeface="UniformCondensed-Light"/>
                      </a:endParaRPr>
                    </a:p>
                  </a:txBody>
                  <a:tcPr marL="50224" marR="502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4"/>
                  </a:ext>
                </a:extLst>
              </a:tr>
              <a:tr h="483938">
                <a:tc>
                  <a:txBody>
                    <a:bodyPr/>
                    <a:lstStyle/>
                    <a:p>
                      <a:pPr marL="342900" lvl="0" indent="-342900">
                        <a:lnSpc>
                          <a:spcPct val="115000"/>
                        </a:lnSpc>
                        <a:spcAft>
                          <a:spcPts val="0"/>
                        </a:spcAft>
                        <a:buSzPts val="1200"/>
                        <a:buFont typeface="Arial" panose="020B0604020202020204" pitchFamily="34" charset="0"/>
                        <a:buChar char="•"/>
                      </a:pPr>
                      <a:r>
                        <a:rPr lang="it-IT" sz="2400" dirty="0">
                          <a:solidFill>
                            <a:schemeClr val="accent2">
                              <a:lumMod val="75000"/>
                            </a:schemeClr>
                          </a:solidFill>
                          <a:effectLst/>
                        </a:rPr>
                        <a:t>Compito autentico/di realtà</a:t>
                      </a:r>
                      <a:endParaRPr lang="it-IT" sz="2400" dirty="0">
                        <a:solidFill>
                          <a:schemeClr val="accent2">
                            <a:lumMod val="75000"/>
                          </a:schemeClr>
                        </a:solidFill>
                        <a:effectLst/>
                        <a:latin typeface="UniformCondensed-Light"/>
                        <a:ea typeface="Times New Roman"/>
                        <a:cs typeface="UniformCondensed-Light"/>
                      </a:endParaRPr>
                    </a:p>
                  </a:txBody>
                  <a:tcPr marL="50224" marR="502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5"/>
                  </a:ext>
                </a:extLst>
              </a:tr>
              <a:tr h="503583">
                <a:tc>
                  <a:txBody>
                    <a:bodyPr/>
                    <a:lstStyle/>
                    <a:p>
                      <a:pPr marL="342900" lvl="0" indent="-342900">
                        <a:lnSpc>
                          <a:spcPct val="115000"/>
                        </a:lnSpc>
                        <a:spcAft>
                          <a:spcPts val="0"/>
                        </a:spcAft>
                        <a:buSzPts val="1200"/>
                        <a:buFont typeface="Arial" panose="020B0604020202020204" pitchFamily="34" charset="0"/>
                        <a:buChar char="•"/>
                      </a:pPr>
                      <a:r>
                        <a:rPr lang="it-IT" sz="2400" dirty="0">
                          <a:solidFill>
                            <a:schemeClr val="accent2">
                              <a:lumMod val="75000"/>
                            </a:schemeClr>
                          </a:solidFill>
                          <a:effectLst/>
                        </a:rPr>
                        <a:t>Attività degli studenti (fasi, …)</a:t>
                      </a:r>
                      <a:endParaRPr lang="it-IT" sz="2400" dirty="0">
                        <a:solidFill>
                          <a:schemeClr val="accent2">
                            <a:lumMod val="75000"/>
                          </a:schemeClr>
                        </a:solidFill>
                        <a:effectLst/>
                        <a:latin typeface="UniformCondensed-Light"/>
                        <a:ea typeface="Times New Roman"/>
                        <a:cs typeface="UniformCondensed-Light"/>
                      </a:endParaRPr>
                    </a:p>
                  </a:txBody>
                  <a:tcPr marL="50224" marR="502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6"/>
                  </a:ext>
                </a:extLst>
              </a:tr>
              <a:tr h="904229">
                <a:tc>
                  <a:txBody>
                    <a:bodyPr/>
                    <a:lstStyle/>
                    <a:p>
                      <a:pPr marL="342900" lvl="0" indent="-342900">
                        <a:lnSpc>
                          <a:spcPct val="115000"/>
                        </a:lnSpc>
                        <a:spcAft>
                          <a:spcPts val="0"/>
                        </a:spcAft>
                        <a:buSzPts val="1200"/>
                        <a:buFont typeface="Arial" panose="020B0604020202020204" pitchFamily="34" charset="0"/>
                        <a:buChar char="•"/>
                      </a:pPr>
                      <a:r>
                        <a:rPr lang="it-IT" sz="2400" dirty="0">
                          <a:solidFill>
                            <a:srgbClr val="FF0000"/>
                          </a:solidFill>
                          <a:effectLst/>
                        </a:rPr>
                        <a:t>Criteri ed elementi per la valutazione e certificazione delle competenze</a:t>
                      </a:r>
                      <a:endParaRPr lang="it-IT" sz="2400" dirty="0">
                        <a:solidFill>
                          <a:srgbClr val="FF0000"/>
                        </a:solidFill>
                        <a:effectLst/>
                        <a:latin typeface="UniformCondensed-Light"/>
                        <a:ea typeface="Times New Roman"/>
                        <a:cs typeface="UniformCondensed-Light"/>
                      </a:endParaRPr>
                    </a:p>
                  </a:txBody>
                  <a:tcPr marL="50224" marR="502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7"/>
                  </a:ext>
                </a:extLst>
              </a:tr>
              <a:tr h="451989">
                <a:tc>
                  <a:txBody>
                    <a:bodyPr/>
                    <a:lstStyle/>
                    <a:p>
                      <a:pPr marL="342900" lvl="0" indent="-342900">
                        <a:lnSpc>
                          <a:spcPct val="115000"/>
                        </a:lnSpc>
                        <a:spcAft>
                          <a:spcPts val="0"/>
                        </a:spcAft>
                        <a:buSzPts val="1200"/>
                        <a:buFont typeface="Arial" panose="020B0604020202020204" pitchFamily="34" charset="0"/>
                        <a:buChar char="•"/>
                      </a:pPr>
                      <a:r>
                        <a:rPr lang="it-IT" sz="2400" dirty="0">
                          <a:solidFill>
                            <a:srgbClr val="FF0000"/>
                          </a:solidFill>
                          <a:effectLst/>
                        </a:rPr>
                        <a:t>Rubrica di valutazione </a:t>
                      </a:r>
                    </a:p>
                  </a:txBody>
                  <a:tcPr marL="50224" marR="502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922143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42631C70-FBF5-4F4B-9113-C43088D3A500}"/>
              </a:ext>
            </a:extLst>
          </p:cNvPr>
          <p:cNvSpPr>
            <a:spLocks noGrp="1"/>
          </p:cNvSpPr>
          <p:nvPr>
            <p:ph type="sldNum" sz="quarter" idx="12"/>
          </p:nvPr>
        </p:nvSpPr>
        <p:spPr>
          <a:xfrm>
            <a:off x="8524876" y="6375679"/>
            <a:ext cx="2819399" cy="345796"/>
          </a:xfrm>
        </p:spPr>
        <p:txBody>
          <a:bodyPr/>
          <a:lstStyle/>
          <a:p>
            <a:fld id="{6D22F896-40B5-4ADD-8801-0D06FADFA095}" type="slidenum">
              <a:rPr lang="en-US" smtClean="0"/>
              <a:pPr/>
              <a:t>18</a:t>
            </a:fld>
            <a:endParaRPr lang="en-US" dirty="0"/>
          </a:p>
        </p:txBody>
      </p:sp>
      <p:sp>
        <p:nvSpPr>
          <p:cNvPr id="5" name="Anello 4">
            <a:extLst>
              <a:ext uri="{FF2B5EF4-FFF2-40B4-BE49-F238E27FC236}">
                <a16:creationId xmlns:a16="http://schemas.microsoft.com/office/drawing/2014/main" xmlns="" id="{CD100F5C-D134-D947-A6DB-315C90A93CC2}"/>
              </a:ext>
            </a:extLst>
          </p:cNvPr>
          <p:cNvSpPr/>
          <p:nvPr/>
        </p:nvSpPr>
        <p:spPr>
          <a:xfrm>
            <a:off x="3271838" y="814389"/>
            <a:ext cx="5100637" cy="4957762"/>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CasellaDiTesto 5">
            <a:extLst>
              <a:ext uri="{FF2B5EF4-FFF2-40B4-BE49-F238E27FC236}">
                <a16:creationId xmlns:a16="http://schemas.microsoft.com/office/drawing/2014/main" xmlns="" id="{9B6F02A0-6F47-EC48-98BA-658039F0ACD6}"/>
              </a:ext>
            </a:extLst>
          </p:cNvPr>
          <p:cNvSpPr txBox="1"/>
          <p:nvPr/>
        </p:nvSpPr>
        <p:spPr>
          <a:xfrm>
            <a:off x="4811312" y="2877771"/>
            <a:ext cx="2021682" cy="830997"/>
          </a:xfrm>
          <a:prstGeom prst="rect">
            <a:avLst/>
          </a:prstGeom>
          <a:noFill/>
        </p:spPr>
        <p:txBody>
          <a:bodyPr wrap="square" rtlCol="0">
            <a:spAutoFit/>
          </a:bodyPr>
          <a:lstStyle/>
          <a:p>
            <a:pPr algn="ctr"/>
            <a:r>
              <a:rPr lang="it-IT" sz="2400" b="1" dirty="0"/>
              <a:t>competenze </a:t>
            </a:r>
          </a:p>
          <a:p>
            <a:pPr algn="ctr"/>
            <a:r>
              <a:rPr lang="it-IT" sz="2400" b="1" dirty="0"/>
              <a:t>di indirizzo</a:t>
            </a:r>
          </a:p>
        </p:txBody>
      </p:sp>
      <p:sp>
        <p:nvSpPr>
          <p:cNvPr id="7" name="CasellaDiTesto 6">
            <a:extLst>
              <a:ext uri="{FF2B5EF4-FFF2-40B4-BE49-F238E27FC236}">
                <a16:creationId xmlns:a16="http://schemas.microsoft.com/office/drawing/2014/main" xmlns="" id="{E85A6DCE-A55B-444D-AC26-E9ABBC53143F}"/>
              </a:ext>
            </a:extLst>
          </p:cNvPr>
          <p:cNvSpPr txBox="1"/>
          <p:nvPr/>
        </p:nvSpPr>
        <p:spPr>
          <a:xfrm>
            <a:off x="4664867" y="1245915"/>
            <a:ext cx="2314575" cy="707886"/>
          </a:xfrm>
          <a:prstGeom prst="rect">
            <a:avLst/>
          </a:prstGeom>
          <a:noFill/>
        </p:spPr>
        <p:txBody>
          <a:bodyPr wrap="square" rtlCol="0">
            <a:spAutoFit/>
          </a:bodyPr>
          <a:lstStyle/>
          <a:p>
            <a:pPr algn="ctr"/>
            <a:r>
              <a:rPr lang="it-IT" sz="2000" dirty="0"/>
              <a:t>12 competenze </a:t>
            </a:r>
          </a:p>
          <a:p>
            <a:pPr algn="ctr"/>
            <a:r>
              <a:rPr lang="it-IT" sz="2000" dirty="0"/>
              <a:t>area generale</a:t>
            </a:r>
          </a:p>
        </p:txBody>
      </p:sp>
      <p:sp>
        <p:nvSpPr>
          <p:cNvPr id="8" name="Ovale 7">
            <a:extLst>
              <a:ext uri="{FF2B5EF4-FFF2-40B4-BE49-F238E27FC236}">
                <a16:creationId xmlns:a16="http://schemas.microsoft.com/office/drawing/2014/main" xmlns="" id="{029636C7-5226-844F-8037-4D130E9E97F9}"/>
              </a:ext>
            </a:extLst>
          </p:cNvPr>
          <p:cNvSpPr/>
          <p:nvPr/>
        </p:nvSpPr>
        <p:spPr>
          <a:xfrm>
            <a:off x="2503883" y="119202"/>
            <a:ext cx="6636541" cy="64485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xmlns="" id="{8CA81FE2-C0D1-C642-9788-89C7F814C011}"/>
              </a:ext>
            </a:extLst>
          </p:cNvPr>
          <p:cNvSpPr txBox="1"/>
          <p:nvPr/>
        </p:nvSpPr>
        <p:spPr>
          <a:xfrm>
            <a:off x="4357688" y="5795156"/>
            <a:ext cx="3243263" cy="707886"/>
          </a:xfrm>
          <a:prstGeom prst="rect">
            <a:avLst/>
          </a:prstGeom>
          <a:noFill/>
        </p:spPr>
        <p:txBody>
          <a:bodyPr wrap="square" rtlCol="0">
            <a:spAutoFit/>
          </a:bodyPr>
          <a:lstStyle/>
          <a:p>
            <a:pPr algn="ctr"/>
            <a:r>
              <a:rPr lang="it-IT" sz="2000" dirty="0"/>
              <a:t>4 competenze trasversali</a:t>
            </a:r>
          </a:p>
          <a:p>
            <a:pPr algn="ctr"/>
            <a:r>
              <a:rPr lang="it-IT" sz="2000" dirty="0"/>
              <a:t>(PCTO)</a:t>
            </a:r>
          </a:p>
        </p:txBody>
      </p:sp>
      <p:sp>
        <p:nvSpPr>
          <p:cNvPr id="10" name="CasellaDiTesto 9">
            <a:extLst>
              <a:ext uri="{FF2B5EF4-FFF2-40B4-BE49-F238E27FC236}">
                <a16:creationId xmlns:a16="http://schemas.microsoft.com/office/drawing/2014/main" xmlns="" id="{8AAFF793-0C54-344F-93CD-6EC2B7445082}"/>
              </a:ext>
            </a:extLst>
          </p:cNvPr>
          <p:cNvSpPr txBox="1"/>
          <p:nvPr/>
        </p:nvSpPr>
        <p:spPr>
          <a:xfrm>
            <a:off x="9314687" y="1092666"/>
            <a:ext cx="2328673" cy="4401205"/>
          </a:xfrm>
          <a:prstGeom prst="rect">
            <a:avLst/>
          </a:prstGeom>
          <a:noFill/>
        </p:spPr>
        <p:txBody>
          <a:bodyPr wrap="square" rtlCol="0">
            <a:spAutoFit/>
          </a:bodyPr>
          <a:lstStyle/>
          <a:p>
            <a:r>
              <a:rPr lang="it-IT" sz="2800" i="1" dirty="0"/>
              <a:t>Come progettare le </a:t>
            </a:r>
            <a:r>
              <a:rPr lang="it-IT" sz="2800" i="1" dirty="0" err="1"/>
              <a:t>UdA</a:t>
            </a:r>
            <a:r>
              <a:rPr lang="it-IT" sz="2800" i="1" dirty="0"/>
              <a:t>.</a:t>
            </a:r>
          </a:p>
          <a:p>
            <a:endParaRPr lang="it-IT" sz="2800" dirty="0"/>
          </a:p>
          <a:p>
            <a:r>
              <a:rPr lang="it-IT" sz="2800" dirty="0"/>
              <a:t>Le </a:t>
            </a:r>
            <a:r>
              <a:rPr lang="it-IT" sz="2800" b="1" dirty="0"/>
              <a:t>competenze</a:t>
            </a:r>
            <a:r>
              <a:rPr lang="it-IT" sz="2800" dirty="0"/>
              <a:t> come «oggetto» della valutazione.</a:t>
            </a:r>
          </a:p>
        </p:txBody>
      </p:sp>
    </p:spTree>
    <p:extLst>
      <p:ext uri="{BB962C8B-B14F-4D97-AF65-F5344CB8AC3E}">
        <p14:creationId xmlns:p14="http://schemas.microsoft.com/office/powerpoint/2010/main" xmlns="" val="4284133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a:extLst>
              <a:ext uri="{FF2B5EF4-FFF2-40B4-BE49-F238E27FC236}">
                <a16:creationId xmlns:a16="http://schemas.microsoft.com/office/drawing/2014/main" xmlns="" id="{5E91F99C-327A-E44C-BE13-7A43A3307D13}"/>
              </a:ext>
            </a:extLst>
          </p:cNvPr>
          <p:cNvGraphicFramePr>
            <a:graphicFrameLocks noGrp="1"/>
          </p:cNvGraphicFramePr>
          <p:nvPr>
            <p:extLst/>
          </p:nvPr>
        </p:nvGraphicFramePr>
        <p:xfrm>
          <a:off x="2798046" y="427861"/>
          <a:ext cx="8327152" cy="6262127"/>
        </p:xfrm>
        <a:graphic>
          <a:graphicData uri="http://schemas.openxmlformats.org/drawingml/2006/table">
            <a:tbl>
              <a:tblPr firstRow="1" firstCol="1" bandRow="1">
                <a:tableStyleId>{5C22544A-7EE6-4342-B048-85BDC9FD1C3A}</a:tableStyleId>
              </a:tblPr>
              <a:tblGrid>
                <a:gridCol w="1443095">
                  <a:extLst>
                    <a:ext uri="{9D8B030D-6E8A-4147-A177-3AD203B41FA5}">
                      <a16:colId xmlns:a16="http://schemas.microsoft.com/office/drawing/2014/main" xmlns="" val="3379667186"/>
                    </a:ext>
                  </a:extLst>
                </a:gridCol>
                <a:gridCol w="1443095">
                  <a:extLst>
                    <a:ext uri="{9D8B030D-6E8A-4147-A177-3AD203B41FA5}">
                      <a16:colId xmlns:a16="http://schemas.microsoft.com/office/drawing/2014/main" xmlns="" val="3004837291"/>
                    </a:ext>
                  </a:extLst>
                </a:gridCol>
                <a:gridCol w="1378976">
                  <a:extLst>
                    <a:ext uri="{9D8B030D-6E8A-4147-A177-3AD203B41FA5}">
                      <a16:colId xmlns:a16="http://schemas.microsoft.com/office/drawing/2014/main" xmlns="" val="3438171797"/>
                    </a:ext>
                  </a:extLst>
                </a:gridCol>
                <a:gridCol w="1417282">
                  <a:extLst>
                    <a:ext uri="{9D8B030D-6E8A-4147-A177-3AD203B41FA5}">
                      <a16:colId xmlns:a16="http://schemas.microsoft.com/office/drawing/2014/main" xmlns="" val="1657238522"/>
                    </a:ext>
                  </a:extLst>
                </a:gridCol>
                <a:gridCol w="1417282">
                  <a:extLst>
                    <a:ext uri="{9D8B030D-6E8A-4147-A177-3AD203B41FA5}">
                      <a16:colId xmlns:a16="http://schemas.microsoft.com/office/drawing/2014/main" xmlns="" val="540280819"/>
                    </a:ext>
                  </a:extLst>
                </a:gridCol>
                <a:gridCol w="1227422">
                  <a:extLst>
                    <a:ext uri="{9D8B030D-6E8A-4147-A177-3AD203B41FA5}">
                      <a16:colId xmlns:a16="http://schemas.microsoft.com/office/drawing/2014/main" xmlns="" val="3603018315"/>
                    </a:ext>
                  </a:extLst>
                </a:gridCol>
              </a:tblGrid>
              <a:tr h="187396">
                <a:tc rowSpan="2">
                  <a:txBody>
                    <a:bodyPr/>
                    <a:lstStyle/>
                    <a:p>
                      <a:pPr algn="ctr">
                        <a:lnSpc>
                          <a:spcPct val="107000"/>
                        </a:lnSpc>
                        <a:spcAft>
                          <a:spcPts val="0"/>
                        </a:spcAft>
                      </a:pPr>
                      <a:r>
                        <a:rPr lang="it-IT" sz="1600">
                          <a:effectLst/>
                        </a:rPr>
                        <a:t>TEMPI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lnSpc>
                          <a:spcPct val="107000"/>
                        </a:lnSpc>
                        <a:spcAft>
                          <a:spcPts val="0"/>
                        </a:spcAft>
                      </a:pPr>
                      <a:r>
                        <a:rPr lang="it-IT" sz="1600">
                          <a:effectLst/>
                        </a:rPr>
                        <a:t>ASSI CULTURALI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17222709"/>
                  </a:ext>
                </a:extLst>
              </a:tr>
              <a:tr h="581362">
                <a:tc vMerge="1">
                  <a:txBody>
                    <a:bodyPr/>
                    <a:lstStyle/>
                    <a:p>
                      <a:endParaRPr lang="it-IT"/>
                    </a:p>
                  </a:txBody>
                  <a:tcPr/>
                </a:tc>
                <a:tc>
                  <a:txBody>
                    <a:bodyPr/>
                    <a:lstStyle/>
                    <a:p>
                      <a:pPr algn="ctr">
                        <a:lnSpc>
                          <a:spcPct val="107000"/>
                        </a:lnSpc>
                        <a:spcAft>
                          <a:spcPts val="0"/>
                        </a:spcAft>
                      </a:pPr>
                      <a:r>
                        <a:rPr lang="it-IT" sz="1600">
                          <a:effectLst/>
                        </a:rPr>
                        <a:t>Linguaggi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it-IT" sz="1600">
                          <a:effectLst/>
                        </a:rPr>
                        <a:t>Matematico </a:t>
                      </a:r>
                    </a:p>
                    <a:p>
                      <a:pPr algn="ct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it-IT" sz="1600">
                          <a:effectLst/>
                        </a:rPr>
                        <a:t>Storico sociale e cittadinanza</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it-IT" sz="1600">
                          <a:effectLst/>
                        </a:rPr>
                        <a:t>scientifico tecnologico professionale</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it-IT" sz="1600">
                          <a:effectLst/>
                        </a:rPr>
                        <a:t>Altro</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74219154"/>
                  </a:ext>
                </a:extLst>
              </a:tr>
              <a:tr h="187396">
                <a:tc rowSpan="2">
                  <a:txBody>
                    <a:bodyPr/>
                    <a:lstStyle/>
                    <a:p>
                      <a:pPr>
                        <a:lnSpc>
                          <a:spcPct val="107000"/>
                        </a:lnSpc>
                        <a:spcAft>
                          <a:spcPts val="0"/>
                        </a:spcAft>
                      </a:pPr>
                      <a:r>
                        <a:rPr lang="it-IT" sz="1600">
                          <a:effectLst/>
                        </a:rPr>
                        <a:t>Settembre</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lnSpc>
                          <a:spcPct val="107000"/>
                        </a:lnSpc>
                        <a:spcAft>
                          <a:spcPts val="0"/>
                        </a:spcAft>
                      </a:pPr>
                      <a:r>
                        <a:rPr lang="it-IT" sz="1600">
                          <a:effectLst/>
                        </a:rPr>
                        <a:t>Periodo didattico di ingresso</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76189067"/>
                  </a:ext>
                </a:extLst>
              </a:tr>
              <a:tr h="187396">
                <a:tc vMerge="1">
                  <a:txBody>
                    <a:bodyPr/>
                    <a:lstStyle/>
                    <a:p>
                      <a:endParaRPr lang="it-IT"/>
                    </a:p>
                  </a:txBody>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15129931"/>
                  </a:ext>
                </a:extLst>
              </a:tr>
              <a:tr h="187396">
                <a:tc rowSpan="2">
                  <a:txBody>
                    <a:bodyPr/>
                    <a:lstStyle/>
                    <a:p>
                      <a:pPr>
                        <a:lnSpc>
                          <a:spcPct val="107000"/>
                        </a:lnSpc>
                        <a:spcAft>
                          <a:spcPts val="0"/>
                        </a:spcAft>
                      </a:pPr>
                      <a:r>
                        <a:rPr lang="it-IT" sz="1600">
                          <a:effectLst/>
                        </a:rPr>
                        <a:t>Ottobre</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11313500"/>
                  </a:ext>
                </a:extLst>
              </a:tr>
              <a:tr h="187396">
                <a:tc vMerge="1">
                  <a:txBody>
                    <a:bodyPr/>
                    <a:lstStyle/>
                    <a:p>
                      <a:endParaRPr lang="it-IT"/>
                    </a:p>
                  </a:txBody>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20488434"/>
                  </a:ext>
                </a:extLst>
              </a:tr>
              <a:tr h="187396">
                <a:tc rowSpan="2">
                  <a:txBody>
                    <a:bodyPr/>
                    <a:lstStyle/>
                    <a:p>
                      <a:pPr>
                        <a:lnSpc>
                          <a:spcPct val="107000"/>
                        </a:lnSpc>
                        <a:spcAft>
                          <a:spcPts val="0"/>
                        </a:spcAft>
                      </a:pPr>
                      <a:r>
                        <a:rPr lang="it-IT" sz="1600">
                          <a:effectLst/>
                        </a:rPr>
                        <a:t>Novembre</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10982012"/>
                  </a:ext>
                </a:extLst>
              </a:tr>
              <a:tr h="187396">
                <a:tc vMerge="1">
                  <a:txBody>
                    <a:bodyPr/>
                    <a:lstStyle/>
                    <a:p>
                      <a:endParaRPr lang="it-IT"/>
                    </a:p>
                  </a:txBody>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67749671"/>
                  </a:ext>
                </a:extLst>
              </a:tr>
              <a:tr h="187396">
                <a:tc rowSpan="2">
                  <a:txBody>
                    <a:bodyPr/>
                    <a:lstStyle/>
                    <a:p>
                      <a:pPr>
                        <a:lnSpc>
                          <a:spcPct val="107000"/>
                        </a:lnSpc>
                        <a:spcAft>
                          <a:spcPts val="0"/>
                        </a:spcAft>
                      </a:pPr>
                      <a:r>
                        <a:rPr lang="it-IT" sz="1600">
                          <a:effectLst/>
                        </a:rPr>
                        <a:t>Dicembre</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lnSpc>
                          <a:spcPct val="107000"/>
                        </a:lnSpc>
                        <a:spcAft>
                          <a:spcPts val="0"/>
                        </a:spcAft>
                      </a:pPr>
                      <a:r>
                        <a:rPr lang="it-IT" sz="1600">
                          <a:effectLst/>
                        </a:rPr>
                        <a:t>Unità di apprendimento 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45559754"/>
                  </a:ext>
                </a:extLst>
              </a:tr>
              <a:tr h="187396">
                <a:tc vMerge="1">
                  <a:txBody>
                    <a:bodyPr/>
                    <a:lstStyle/>
                    <a:p>
                      <a:endParaRPr lang="it-IT"/>
                    </a:p>
                  </a:txBody>
                  <a:tcPr/>
                </a:tc>
                <a:tc gridSpan="4">
                  <a:txBody>
                    <a:bodyPr/>
                    <a:lstStyle/>
                    <a:p>
                      <a:pPr algn="ct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22212656"/>
                  </a:ext>
                </a:extLst>
              </a:tr>
              <a:tr h="187396">
                <a:tc rowSpan="2">
                  <a:txBody>
                    <a:bodyPr/>
                    <a:lstStyle/>
                    <a:p>
                      <a:pPr>
                        <a:lnSpc>
                          <a:spcPct val="107000"/>
                        </a:lnSpc>
                        <a:spcAft>
                          <a:spcPts val="0"/>
                        </a:spcAft>
                      </a:pPr>
                      <a:r>
                        <a:rPr lang="it-IT" sz="1600">
                          <a:effectLst/>
                        </a:rPr>
                        <a:t>Gennaio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85862506"/>
                  </a:ext>
                </a:extLst>
              </a:tr>
              <a:tr h="187396">
                <a:tc vMerge="1">
                  <a:txBody>
                    <a:bodyPr/>
                    <a:lstStyle/>
                    <a:p>
                      <a:endParaRPr lang="it-IT"/>
                    </a:p>
                  </a:txBody>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3799886"/>
                  </a:ext>
                </a:extLst>
              </a:tr>
              <a:tr h="187396">
                <a:tc rowSpan="2">
                  <a:txBody>
                    <a:bodyPr/>
                    <a:lstStyle/>
                    <a:p>
                      <a:pPr>
                        <a:lnSpc>
                          <a:spcPct val="107000"/>
                        </a:lnSpc>
                        <a:spcAft>
                          <a:spcPts val="0"/>
                        </a:spcAft>
                      </a:pPr>
                      <a:r>
                        <a:rPr lang="it-IT" sz="1600">
                          <a:effectLst/>
                        </a:rPr>
                        <a:t>Febbraio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82989196"/>
                  </a:ext>
                </a:extLst>
              </a:tr>
              <a:tr h="187396">
                <a:tc vMerge="1">
                  <a:txBody>
                    <a:bodyPr/>
                    <a:lstStyle/>
                    <a:p>
                      <a:endParaRPr lang="it-IT"/>
                    </a:p>
                  </a:txBody>
                  <a:tcPr/>
                </a:tc>
                <a:tc gridSpan="4">
                  <a:txBody>
                    <a:bodyPr/>
                    <a:lstStyle/>
                    <a:p>
                      <a:pPr algn="ctr">
                        <a:lnSpc>
                          <a:spcPct val="107000"/>
                        </a:lnSpc>
                        <a:spcAft>
                          <a:spcPts val="0"/>
                        </a:spcAft>
                      </a:pPr>
                      <a:r>
                        <a:rPr lang="it-IT" sz="1600">
                          <a:effectLst/>
                        </a:rPr>
                        <a:t>Moduli elettivi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03047803"/>
                  </a:ext>
                </a:extLst>
              </a:tr>
              <a:tr h="187396">
                <a:tc rowSpan="2">
                  <a:txBody>
                    <a:bodyPr/>
                    <a:lstStyle/>
                    <a:p>
                      <a:pPr>
                        <a:lnSpc>
                          <a:spcPct val="107000"/>
                        </a:lnSpc>
                        <a:spcAft>
                          <a:spcPts val="0"/>
                        </a:spcAft>
                      </a:pPr>
                      <a:r>
                        <a:rPr lang="it-IT" sz="1600">
                          <a:effectLst/>
                        </a:rPr>
                        <a:t>Marzo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56684166"/>
                  </a:ext>
                </a:extLst>
              </a:tr>
              <a:tr h="187396">
                <a:tc vMerge="1">
                  <a:txBody>
                    <a:bodyPr/>
                    <a:lstStyle/>
                    <a:p>
                      <a:endParaRPr lang="it-IT"/>
                    </a:p>
                  </a:txBody>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44287786"/>
                  </a:ext>
                </a:extLst>
              </a:tr>
              <a:tr h="187396">
                <a:tc rowSpan="2">
                  <a:txBody>
                    <a:bodyPr/>
                    <a:lstStyle/>
                    <a:p>
                      <a:pPr>
                        <a:lnSpc>
                          <a:spcPct val="107000"/>
                        </a:lnSpc>
                        <a:spcAft>
                          <a:spcPts val="0"/>
                        </a:spcAft>
                      </a:pPr>
                      <a:r>
                        <a:rPr lang="it-IT" sz="1600">
                          <a:effectLst/>
                        </a:rPr>
                        <a:t>Aprile</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lnSpc>
                          <a:spcPct val="107000"/>
                        </a:lnSpc>
                        <a:spcAft>
                          <a:spcPts val="0"/>
                        </a:spcAft>
                      </a:pPr>
                      <a:r>
                        <a:rPr lang="it-IT" sz="1600">
                          <a:effectLst/>
                        </a:rPr>
                        <a:t>Unità di apprendimento II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13176332"/>
                  </a:ext>
                </a:extLst>
              </a:tr>
              <a:tr h="187396">
                <a:tc vMerge="1">
                  <a:txBody>
                    <a:bodyPr/>
                    <a:lstStyle/>
                    <a:p>
                      <a:endParaRPr lang="it-IT"/>
                    </a:p>
                  </a:txBody>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10846923"/>
                  </a:ext>
                </a:extLst>
              </a:tr>
              <a:tr h="187396">
                <a:tc rowSpan="2">
                  <a:txBody>
                    <a:bodyPr/>
                    <a:lstStyle/>
                    <a:p>
                      <a:pPr>
                        <a:lnSpc>
                          <a:spcPct val="107000"/>
                        </a:lnSpc>
                        <a:spcAft>
                          <a:spcPts val="0"/>
                        </a:spcAft>
                      </a:pPr>
                      <a:r>
                        <a:rPr lang="it-IT" sz="1600">
                          <a:effectLst/>
                        </a:rPr>
                        <a:t>Maggio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03267984"/>
                  </a:ext>
                </a:extLst>
              </a:tr>
              <a:tr h="187396">
                <a:tc vMerge="1">
                  <a:txBody>
                    <a:bodyPr/>
                    <a:lstStyle/>
                    <a:p>
                      <a:endParaRPr lang="it-IT"/>
                    </a:p>
                  </a:txBody>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56389533"/>
                  </a:ext>
                </a:extLst>
              </a:tr>
              <a:tr h="187396">
                <a:tc rowSpan="2">
                  <a:txBody>
                    <a:bodyPr/>
                    <a:lstStyle/>
                    <a:p>
                      <a:pPr>
                        <a:lnSpc>
                          <a:spcPct val="107000"/>
                        </a:lnSpc>
                        <a:spcAft>
                          <a:spcPts val="0"/>
                        </a:spcAft>
                      </a:pPr>
                      <a:r>
                        <a:rPr lang="it-IT" sz="1600">
                          <a:effectLst/>
                        </a:rPr>
                        <a:t>Giugno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4613327"/>
                  </a:ext>
                </a:extLst>
              </a:tr>
              <a:tr h="187396">
                <a:tc vMerge="1">
                  <a:txBody>
                    <a:bodyPr/>
                    <a:lstStyle/>
                    <a:p>
                      <a:endParaRPr lang="it-IT"/>
                    </a:p>
                  </a:txBody>
                  <a:tcPr/>
                </a:tc>
                <a:tc gridSpan="5">
                  <a:txBody>
                    <a:bodyPr/>
                    <a:lstStyle/>
                    <a:p>
                      <a:pPr algn="ctr">
                        <a:lnSpc>
                          <a:spcPct val="107000"/>
                        </a:lnSpc>
                        <a:spcAft>
                          <a:spcPts val="0"/>
                        </a:spcAft>
                      </a:pPr>
                      <a:r>
                        <a:rPr lang="it-IT" sz="1600" dirty="0">
                          <a:effectLst/>
                        </a:rPr>
                        <a:t>Valutazione finale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91" marR="596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3727461243"/>
                  </a:ext>
                </a:extLst>
              </a:tr>
            </a:tbl>
          </a:graphicData>
        </a:graphic>
      </p:graphicFrame>
      <p:sp>
        <p:nvSpPr>
          <p:cNvPr id="7" name="Rettangolo 6">
            <a:extLst>
              <a:ext uri="{FF2B5EF4-FFF2-40B4-BE49-F238E27FC236}">
                <a16:creationId xmlns:a16="http://schemas.microsoft.com/office/drawing/2014/main" xmlns="" id="{811F9092-3AB6-3C4E-ABBC-9418AC60A7F4}"/>
              </a:ext>
            </a:extLst>
          </p:cNvPr>
          <p:cNvSpPr/>
          <p:nvPr/>
        </p:nvSpPr>
        <p:spPr>
          <a:xfrm rot="16200000">
            <a:off x="-840830" y="2787641"/>
            <a:ext cx="5982729" cy="1263166"/>
          </a:xfrm>
          <a:prstGeom prst="rect">
            <a:avLst/>
          </a:prstGeom>
        </p:spPr>
        <p:txBody>
          <a:bodyPr wrap="square">
            <a:spAutoFit/>
          </a:bodyPr>
          <a:lstStyle/>
          <a:p>
            <a:pPr algn="ctr">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 esempio di CANOVACCIO FORMATIVO</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Istituto ____________________ Indirizzo ________________ Classe / anno _______________</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xmlns="" id="{4E18C113-31E2-504D-B1EA-7EE2E24E54FA}"/>
              </a:ext>
            </a:extLst>
          </p:cNvPr>
          <p:cNvSpPr>
            <a:spLocks noGrp="1"/>
          </p:cNvSpPr>
          <p:nvPr>
            <p:ph type="sldNum" sz="quarter" idx="12"/>
          </p:nvPr>
        </p:nvSpPr>
        <p:spPr/>
        <p:txBody>
          <a:bodyPr/>
          <a:lstStyle/>
          <a:p>
            <a:fld id="{6D22F896-40B5-4ADD-8801-0D06FADFA095}" type="slidenum">
              <a:rPr lang="en-US" smtClean="0"/>
              <a:pPr/>
              <a:t>19</a:t>
            </a:fld>
            <a:endParaRPr lang="en-US" dirty="0"/>
          </a:p>
        </p:txBody>
      </p:sp>
    </p:spTree>
    <p:extLst>
      <p:ext uri="{BB962C8B-B14F-4D97-AF65-F5344CB8AC3E}">
        <p14:creationId xmlns:p14="http://schemas.microsoft.com/office/powerpoint/2010/main" xmlns="" val="1079925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AEA2362-9813-E747-B6C8-D8E85CC05B1C}"/>
              </a:ext>
            </a:extLst>
          </p:cNvPr>
          <p:cNvSpPr>
            <a:spLocks noGrp="1"/>
          </p:cNvSpPr>
          <p:nvPr>
            <p:ph type="title"/>
          </p:nvPr>
        </p:nvSpPr>
        <p:spPr/>
        <p:txBody>
          <a:bodyPr/>
          <a:lstStyle/>
          <a:p>
            <a:r>
              <a:rPr lang="it-IT" dirty="0"/>
              <a:t>Sommario </a:t>
            </a:r>
          </a:p>
        </p:txBody>
      </p:sp>
      <p:sp>
        <p:nvSpPr>
          <p:cNvPr id="3" name="Segnaposto contenuto 2">
            <a:extLst>
              <a:ext uri="{FF2B5EF4-FFF2-40B4-BE49-F238E27FC236}">
                <a16:creationId xmlns:a16="http://schemas.microsoft.com/office/drawing/2014/main" xmlns="" id="{09CCE7BC-4BFB-9B43-AF40-A65CB00C4965}"/>
              </a:ext>
            </a:extLst>
          </p:cNvPr>
          <p:cNvSpPr>
            <a:spLocks noGrp="1"/>
          </p:cNvSpPr>
          <p:nvPr>
            <p:ph idx="1"/>
          </p:nvPr>
        </p:nvSpPr>
        <p:spPr>
          <a:xfrm>
            <a:off x="1251678" y="1874517"/>
            <a:ext cx="10178322" cy="4005075"/>
          </a:xfrm>
        </p:spPr>
        <p:txBody>
          <a:bodyPr>
            <a:normAutofit fontScale="85000" lnSpcReduction="20000"/>
          </a:bodyPr>
          <a:lstStyle/>
          <a:p>
            <a:pPr marL="457200" indent="-457200">
              <a:buFont typeface="Arial" panose="020B0604020202020204" pitchFamily="34" charset="0"/>
              <a:buAutoNum type="arabicPeriod"/>
            </a:pPr>
            <a:r>
              <a:rPr lang="it-IT" sz="2800" dirty="0">
                <a:solidFill>
                  <a:schemeClr val="accent2">
                    <a:lumMod val="75000"/>
                  </a:schemeClr>
                </a:solidFill>
              </a:rPr>
              <a:t>Una constatazione preliminare</a:t>
            </a:r>
          </a:p>
          <a:p>
            <a:pPr marL="457200" indent="-457200">
              <a:buFont typeface="Arial" panose="020B0604020202020204" pitchFamily="34" charset="0"/>
              <a:buAutoNum type="arabicPeriod"/>
            </a:pPr>
            <a:endParaRPr lang="it-IT" sz="2800" dirty="0">
              <a:solidFill>
                <a:schemeClr val="accent2">
                  <a:lumMod val="75000"/>
                </a:schemeClr>
              </a:solidFill>
            </a:endParaRPr>
          </a:p>
          <a:p>
            <a:pPr marL="457200" indent="-457200">
              <a:buFont typeface="Arial" panose="020B0604020202020204" pitchFamily="34" charset="0"/>
              <a:buAutoNum type="arabicPeriod"/>
            </a:pPr>
            <a:r>
              <a:rPr lang="it-IT" sz="2800" dirty="0">
                <a:solidFill>
                  <a:schemeClr val="accent2">
                    <a:lumMod val="75000"/>
                  </a:schemeClr>
                </a:solidFill>
              </a:rPr>
              <a:t>Che cosa dicono le </a:t>
            </a:r>
            <a:r>
              <a:rPr lang="it-IT" sz="2800" i="1" dirty="0">
                <a:solidFill>
                  <a:schemeClr val="accent2">
                    <a:lumMod val="75000"/>
                  </a:schemeClr>
                </a:solidFill>
              </a:rPr>
              <a:t>linee guida </a:t>
            </a:r>
            <a:r>
              <a:rPr lang="it-IT" sz="2800" dirty="0">
                <a:solidFill>
                  <a:schemeClr val="accent2">
                    <a:lumMod val="75000"/>
                  </a:schemeClr>
                </a:solidFill>
              </a:rPr>
              <a:t>in materia di valutazione</a:t>
            </a:r>
          </a:p>
          <a:p>
            <a:pPr marL="457200" indent="-457200">
              <a:buFont typeface="Arial" panose="020B0604020202020204" pitchFamily="34" charset="0"/>
              <a:buAutoNum type="arabicPeriod"/>
            </a:pPr>
            <a:endParaRPr lang="it-IT" sz="2800" dirty="0">
              <a:solidFill>
                <a:schemeClr val="accent2">
                  <a:lumMod val="75000"/>
                </a:schemeClr>
              </a:solidFill>
            </a:endParaRPr>
          </a:p>
          <a:p>
            <a:pPr marL="457200" indent="-457200">
              <a:buFont typeface="Arial" panose="020B0604020202020204" pitchFamily="34" charset="0"/>
              <a:buAutoNum type="arabicPeriod"/>
            </a:pPr>
            <a:r>
              <a:rPr lang="it-IT" sz="2800" dirty="0">
                <a:solidFill>
                  <a:schemeClr val="accent2">
                    <a:lumMod val="75000"/>
                  </a:schemeClr>
                </a:solidFill>
              </a:rPr>
              <a:t>Esempi di pratiche delle reti degli istituti professionali</a:t>
            </a:r>
          </a:p>
          <a:p>
            <a:pPr marL="457200" indent="-457200">
              <a:buFont typeface="Arial" panose="020B0604020202020204" pitchFamily="34" charset="0"/>
              <a:buAutoNum type="arabicPeriod"/>
            </a:pPr>
            <a:endParaRPr lang="it-IT" sz="2800" dirty="0">
              <a:solidFill>
                <a:schemeClr val="accent2">
                  <a:lumMod val="75000"/>
                </a:schemeClr>
              </a:solidFill>
            </a:endParaRPr>
          </a:p>
          <a:p>
            <a:pPr marL="457200" indent="-457200">
              <a:buFont typeface="Arial" panose="020B0604020202020204" pitchFamily="34" charset="0"/>
              <a:buAutoNum type="arabicPeriod"/>
            </a:pPr>
            <a:r>
              <a:rPr lang="it-IT" sz="2800" dirty="0">
                <a:solidFill>
                  <a:schemeClr val="accent2">
                    <a:lumMod val="75000"/>
                  </a:schemeClr>
                </a:solidFill>
              </a:rPr>
              <a:t>Alcune questioni generali aperte</a:t>
            </a:r>
          </a:p>
          <a:p>
            <a:pPr marL="457200" indent="-457200">
              <a:buFont typeface="Arial" panose="020B0604020202020204" pitchFamily="34" charset="0"/>
              <a:buAutoNum type="arabicPeriod"/>
            </a:pPr>
            <a:endParaRPr lang="it-IT" sz="2800" dirty="0">
              <a:solidFill>
                <a:schemeClr val="accent2">
                  <a:lumMod val="75000"/>
                </a:schemeClr>
              </a:solidFill>
            </a:endParaRPr>
          </a:p>
          <a:p>
            <a:pPr marL="457200" indent="-457200">
              <a:buFont typeface="Arial" panose="020B0604020202020204" pitchFamily="34" charset="0"/>
              <a:buAutoNum type="arabicPeriod"/>
            </a:pPr>
            <a:r>
              <a:rPr lang="it-IT" sz="2800" dirty="0">
                <a:solidFill>
                  <a:schemeClr val="accent2">
                    <a:lumMod val="75000"/>
                  </a:schemeClr>
                </a:solidFill>
              </a:rPr>
              <a:t>La vostra scuola (e la rete MAT) sono sulla strada giusta? </a:t>
            </a:r>
          </a:p>
          <a:p>
            <a:pPr marL="457200" indent="-457200">
              <a:buFont typeface="Arial" panose="020B0604020202020204" pitchFamily="34" charset="0"/>
              <a:buAutoNum type="arabicPeriod"/>
            </a:pPr>
            <a:endParaRPr lang="it-IT" sz="2800" dirty="0">
              <a:solidFill>
                <a:schemeClr val="accent2">
                  <a:lumMod val="75000"/>
                </a:schemeClr>
              </a:solidFill>
            </a:endParaRPr>
          </a:p>
        </p:txBody>
      </p:sp>
      <p:sp>
        <p:nvSpPr>
          <p:cNvPr id="4" name="Segnaposto numero diapositiva 3">
            <a:extLst>
              <a:ext uri="{FF2B5EF4-FFF2-40B4-BE49-F238E27FC236}">
                <a16:creationId xmlns:a16="http://schemas.microsoft.com/office/drawing/2014/main" xmlns="" id="{AFF0A890-CE67-BA49-B215-12885247ACF4}"/>
              </a:ext>
            </a:extLst>
          </p:cNvPr>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xmlns="" val="366650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D5EFCAF-086D-4AFD-84F1-347E89E27247}"/>
              </a:ext>
            </a:extLst>
          </p:cNvPr>
          <p:cNvSpPr>
            <a:spLocks noGrp="1"/>
          </p:cNvSpPr>
          <p:nvPr>
            <p:ph type="title"/>
          </p:nvPr>
        </p:nvSpPr>
        <p:spPr/>
        <p:txBody>
          <a:bodyPr/>
          <a:lstStyle/>
          <a:p>
            <a:endParaRPr lang="it-IT"/>
          </a:p>
        </p:txBody>
      </p:sp>
      <p:graphicFrame>
        <p:nvGraphicFramePr>
          <p:cNvPr id="3" name="Tabella 2">
            <a:extLst>
              <a:ext uri="{FF2B5EF4-FFF2-40B4-BE49-F238E27FC236}">
                <a16:creationId xmlns:a16="http://schemas.microsoft.com/office/drawing/2014/main" xmlns="" id="{2162A81C-4247-486D-A5CC-3440382272DE}"/>
              </a:ext>
            </a:extLst>
          </p:cNvPr>
          <p:cNvGraphicFramePr>
            <a:graphicFrameLocks noGrp="1"/>
          </p:cNvGraphicFramePr>
          <p:nvPr>
            <p:extLst>
              <p:ext uri="{D42A27DB-BD31-4B8C-83A1-F6EECF244321}">
                <p14:modId xmlns:p14="http://schemas.microsoft.com/office/powerpoint/2010/main" xmlns="" val="4041507858"/>
              </p:ext>
            </p:extLst>
          </p:nvPr>
        </p:nvGraphicFramePr>
        <p:xfrm>
          <a:off x="0" y="0"/>
          <a:ext cx="12191999" cy="7320987"/>
        </p:xfrm>
        <a:graphic>
          <a:graphicData uri="http://schemas.openxmlformats.org/drawingml/2006/table">
            <a:tbl>
              <a:tblPr>
                <a:tableStyleId>{5C22544A-7EE6-4342-B048-85BDC9FD1C3A}</a:tableStyleId>
              </a:tblPr>
              <a:tblGrid>
                <a:gridCol w="1638300">
                  <a:extLst>
                    <a:ext uri="{9D8B030D-6E8A-4147-A177-3AD203B41FA5}">
                      <a16:colId xmlns:a16="http://schemas.microsoft.com/office/drawing/2014/main" xmlns="" val="3772817017"/>
                    </a:ext>
                  </a:extLst>
                </a:gridCol>
                <a:gridCol w="2590800">
                  <a:extLst>
                    <a:ext uri="{9D8B030D-6E8A-4147-A177-3AD203B41FA5}">
                      <a16:colId xmlns:a16="http://schemas.microsoft.com/office/drawing/2014/main" xmlns="" val="39231684"/>
                    </a:ext>
                  </a:extLst>
                </a:gridCol>
                <a:gridCol w="627918">
                  <a:extLst>
                    <a:ext uri="{9D8B030D-6E8A-4147-A177-3AD203B41FA5}">
                      <a16:colId xmlns:a16="http://schemas.microsoft.com/office/drawing/2014/main" xmlns="" val="1215516857"/>
                    </a:ext>
                  </a:extLst>
                </a:gridCol>
                <a:gridCol w="2178782">
                  <a:extLst>
                    <a:ext uri="{9D8B030D-6E8A-4147-A177-3AD203B41FA5}">
                      <a16:colId xmlns:a16="http://schemas.microsoft.com/office/drawing/2014/main" xmlns="" val="3799426610"/>
                    </a:ext>
                  </a:extLst>
                </a:gridCol>
                <a:gridCol w="371519">
                  <a:extLst>
                    <a:ext uri="{9D8B030D-6E8A-4147-A177-3AD203B41FA5}">
                      <a16:colId xmlns:a16="http://schemas.microsoft.com/office/drawing/2014/main" xmlns="" val="77953473"/>
                    </a:ext>
                  </a:extLst>
                </a:gridCol>
                <a:gridCol w="2550301">
                  <a:extLst>
                    <a:ext uri="{9D8B030D-6E8A-4147-A177-3AD203B41FA5}">
                      <a16:colId xmlns:a16="http://schemas.microsoft.com/office/drawing/2014/main" xmlns="" val="1402700093"/>
                    </a:ext>
                  </a:extLst>
                </a:gridCol>
                <a:gridCol w="2234379">
                  <a:extLst>
                    <a:ext uri="{9D8B030D-6E8A-4147-A177-3AD203B41FA5}">
                      <a16:colId xmlns:a16="http://schemas.microsoft.com/office/drawing/2014/main" xmlns="" val="3328864234"/>
                    </a:ext>
                  </a:extLst>
                </a:gridCol>
              </a:tblGrid>
              <a:tr h="249057">
                <a:tc rowSpan="2">
                  <a:txBody>
                    <a:bodyPr/>
                    <a:lstStyle/>
                    <a:p>
                      <a:pPr algn="ctr">
                        <a:lnSpc>
                          <a:spcPct val="105000"/>
                        </a:lnSpc>
                        <a:spcAft>
                          <a:spcPts val="0"/>
                        </a:spcAft>
                      </a:pPr>
                      <a:r>
                        <a:rPr lang="it-IT" sz="1600" b="1" dirty="0">
                          <a:solidFill>
                            <a:schemeClr val="bg1"/>
                          </a:solidFill>
                          <a:effectLst/>
                        </a:rPr>
                        <a:t>TEMPI</a:t>
                      </a:r>
                      <a:endParaRPr lang="it-IT" sz="1600" b="1" dirty="0">
                        <a:solidFill>
                          <a:schemeClr val="bg1"/>
                        </a:solidFill>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6">
                  <a:txBody>
                    <a:bodyPr/>
                    <a:lstStyle/>
                    <a:p>
                      <a:pPr algn="ctr">
                        <a:lnSpc>
                          <a:spcPct val="105000"/>
                        </a:lnSpc>
                        <a:spcAft>
                          <a:spcPts val="0"/>
                        </a:spcAft>
                      </a:pPr>
                      <a:r>
                        <a:rPr lang="it-IT" sz="1400" b="1" dirty="0">
                          <a:solidFill>
                            <a:schemeClr val="bg1"/>
                          </a:solidFill>
                          <a:effectLst/>
                        </a:rPr>
                        <a:t>ASSI CULTURALI</a:t>
                      </a:r>
                      <a:endParaRPr lang="it-IT" sz="1400" b="1" dirty="0">
                        <a:solidFill>
                          <a:schemeClr val="bg1"/>
                        </a:solidFill>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760370718"/>
                  </a:ext>
                </a:extLst>
              </a:tr>
              <a:tr h="510150">
                <a:tc vMerge="1">
                  <a:txBody>
                    <a:bodyPr/>
                    <a:lstStyle/>
                    <a:p>
                      <a:endParaRPr lang="it-IT"/>
                    </a:p>
                  </a:txBody>
                  <a:tcPr/>
                </a:tc>
                <a:tc gridSpan="2">
                  <a:txBody>
                    <a:bodyPr/>
                    <a:lstStyle/>
                    <a:p>
                      <a:pPr algn="ctr">
                        <a:lnSpc>
                          <a:spcPct val="105000"/>
                        </a:lnSpc>
                        <a:spcAft>
                          <a:spcPts val="0"/>
                        </a:spcAft>
                      </a:pPr>
                      <a:r>
                        <a:rPr lang="it-IT" sz="1400" b="1" dirty="0">
                          <a:solidFill>
                            <a:schemeClr val="bg1"/>
                          </a:solidFill>
                          <a:effectLst/>
                        </a:rPr>
                        <a:t>Linguaggi</a:t>
                      </a:r>
                      <a:endParaRPr lang="it-IT" sz="1400" b="1" dirty="0">
                        <a:solidFill>
                          <a:schemeClr val="bg1"/>
                        </a:solidFill>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lnSpc>
                          <a:spcPct val="105000"/>
                        </a:lnSpc>
                        <a:spcAft>
                          <a:spcPts val="0"/>
                        </a:spcAft>
                      </a:pPr>
                      <a:endParaRPr lang="it-IT" sz="1400">
                        <a:effectLst/>
                        <a:latin typeface="Calibri" panose="020F0502020204030204" pitchFamily="34" charset="0"/>
                        <a:ea typeface="Calibri" panose="020F0502020204030204" pitchFamily="34" charset="0"/>
                      </a:endParaRPr>
                    </a:p>
                  </a:txBody>
                  <a:tcPr marL="25442" marR="25442" marT="0" marB="0"/>
                </a:tc>
                <a:tc gridSpan="2">
                  <a:txBody>
                    <a:bodyPr/>
                    <a:lstStyle/>
                    <a:p>
                      <a:pPr algn="ctr">
                        <a:lnSpc>
                          <a:spcPct val="105000"/>
                        </a:lnSpc>
                        <a:spcAft>
                          <a:spcPts val="0"/>
                        </a:spcAft>
                      </a:pPr>
                      <a:r>
                        <a:rPr lang="it-IT" sz="1400" b="1" dirty="0">
                          <a:solidFill>
                            <a:schemeClr val="bg1"/>
                          </a:solidFill>
                          <a:effectLst/>
                        </a:rPr>
                        <a:t>Matematico </a:t>
                      </a:r>
                    </a:p>
                    <a:p>
                      <a:pPr algn="ctr">
                        <a:lnSpc>
                          <a:spcPct val="105000"/>
                        </a:lnSpc>
                        <a:spcAft>
                          <a:spcPts val="0"/>
                        </a:spcAft>
                      </a:pPr>
                      <a:r>
                        <a:rPr lang="it-IT" sz="1400" b="1" dirty="0">
                          <a:solidFill>
                            <a:schemeClr val="bg1"/>
                          </a:solidFill>
                          <a:effectLst/>
                        </a:rPr>
                        <a:t> </a:t>
                      </a:r>
                      <a:endParaRPr lang="it-IT" sz="1400" b="1" dirty="0">
                        <a:solidFill>
                          <a:schemeClr val="bg1"/>
                        </a:solidFill>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lnSpc>
                          <a:spcPct val="105000"/>
                        </a:lnSpc>
                        <a:spcAft>
                          <a:spcPts val="0"/>
                        </a:spcAft>
                      </a:pPr>
                      <a:endParaRPr lang="it-IT" sz="1400">
                        <a:effectLst/>
                        <a:latin typeface="Calibri" panose="020F0502020204030204" pitchFamily="34" charset="0"/>
                        <a:ea typeface="Calibri" panose="020F0502020204030204" pitchFamily="34" charset="0"/>
                      </a:endParaRPr>
                    </a:p>
                  </a:txBody>
                  <a:tcPr marL="25442" marR="25442" marT="0" marB="0"/>
                </a:tc>
                <a:tc>
                  <a:txBody>
                    <a:bodyPr/>
                    <a:lstStyle/>
                    <a:p>
                      <a:pPr algn="ctr">
                        <a:lnSpc>
                          <a:spcPct val="105000"/>
                        </a:lnSpc>
                        <a:spcAft>
                          <a:spcPts val="0"/>
                        </a:spcAft>
                      </a:pPr>
                      <a:r>
                        <a:rPr lang="it-IT" sz="1400" b="1" dirty="0">
                          <a:solidFill>
                            <a:schemeClr val="bg1"/>
                          </a:solidFill>
                          <a:effectLst/>
                        </a:rPr>
                        <a:t>Storico sociale e cittadinanza</a:t>
                      </a:r>
                      <a:endParaRPr lang="it-IT" sz="1400" b="1" dirty="0">
                        <a:solidFill>
                          <a:schemeClr val="bg1"/>
                        </a:solidFill>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5000"/>
                        </a:lnSpc>
                        <a:spcAft>
                          <a:spcPts val="0"/>
                        </a:spcAft>
                      </a:pPr>
                      <a:r>
                        <a:rPr lang="it-IT" sz="1400" b="1" dirty="0">
                          <a:solidFill>
                            <a:schemeClr val="bg1"/>
                          </a:solidFill>
                          <a:effectLst/>
                        </a:rPr>
                        <a:t>scientifico tecnologico professionale</a:t>
                      </a:r>
                      <a:endParaRPr lang="it-IT" sz="1400" b="1" dirty="0">
                        <a:solidFill>
                          <a:schemeClr val="bg1"/>
                        </a:solidFill>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4233193791"/>
                  </a:ext>
                </a:extLst>
              </a:tr>
              <a:tr h="249057">
                <a:tc rowSpan="2">
                  <a:txBody>
                    <a:bodyPr/>
                    <a:lstStyle/>
                    <a:p>
                      <a:pPr>
                        <a:lnSpc>
                          <a:spcPct val="105000"/>
                        </a:lnSpc>
                        <a:spcAft>
                          <a:spcPts val="0"/>
                        </a:spcAft>
                      </a:pPr>
                      <a:r>
                        <a:rPr lang="it-IT" sz="1600" dirty="0">
                          <a:effectLst/>
                        </a:rPr>
                        <a:t>Settembre</a:t>
                      </a:r>
                      <a:endParaRPr lang="it-IT" sz="16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6">
                  <a:txBody>
                    <a:bodyPr/>
                    <a:lstStyle/>
                    <a:p>
                      <a:pPr algn="ctr">
                        <a:lnSpc>
                          <a:spcPct val="105000"/>
                        </a:lnSpc>
                        <a:spcAft>
                          <a:spcPts val="0"/>
                        </a:spcAft>
                      </a:pPr>
                      <a:r>
                        <a:rPr lang="it-IT" sz="1400" dirty="0">
                          <a:effectLst/>
                        </a:rPr>
                        <a:t>Accoglienza</a:t>
                      </a:r>
                      <a:endParaRPr lang="it-IT" sz="14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2521084592"/>
                  </a:ext>
                </a:extLst>
              </a:tr>
              <a:tr h="249057">
                <a:tc vMerge="1">
                  <a:txBody>
                    <a:bodyPr/>
                    <a:lstStyle/>
                    <a:p>
                      <a:endParaRPr lang="it-IT"/>
                    </a:p>
                  </a:txBody>
                  <a:tcPr/>
                </a:tc>
                <a:tc>
                  <a:txBody>
                    <a:bodyPr/>
                    <a:lstStyle/>
                    <a:p>
                      <a:pPr>
                        <a:lnSpc>
                          <a:spcPct val="105000"/>
                        </a:lnSpc>
                        <a:spcAft>
                          <a:spcPts val="0"/>
                        </a:spcAft>
                      </a:pPr>
                      <a:r>
                        <a:rPr lang="it-IT" sz="1400">
                          <a:effectLst/>
                        </a:rPr>
                        <a:t>Testo descrittivo</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05000"/>
                        </a:lnSpc>
                        <a:spcAft>
                          <a:spcPts val="0"/>
                        </a:spcAft>
                      </a:pPr>
                      <a:r>
                        <a:rPr lang="it-IT" sz="1400">
                          <a:effectLst/>
                        </a:rPr>
                        <a:t>4 operazioni</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4 operazioni</a:t>
                      </a:r>
                      <a:endParaRPr lang="it-IT" sz="1400">
                        <a:effectLst/>
                        <a:latin typeface="Calibri" panose="020F0502020204030204" pitchFamily="34" charset="0"/>
                        <a:ea typeface="Calibri" panose="020F0502020204030204" pitchFamily="34" charset="0"/>
                      </a:endParaRPr>
                    </a:p>
                  </a:txBody>
                  <a:tcPr marL="25442" marR="25442" marT="0" marB="0"/>
                </a:tc>
                <a:tc gridSpan="2">
                  <a:txBody>
                    <a:bodyPr/>
                    <a:lstStyle/>
                    <a:p>
                      <a:pPr>
                        <a:lnSpc>
                          <a:spcPct val="105000"/>
                        </a:lnSpc>
                        <a:spcAft>
                          <a:spcPts val="0"/>
                        </a:spcAft>
                      </a:pPr>
                      <a:r>
                        <a:rPr lang="it-IT" sz="1400">
                          <a:effectLst/>
                        </a:rPr>
                        <a:t>Regolamento scolastico</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Regolamento scolastico</a:t>
                      </a:r>
                      <a:endParaRPr lang="it-IT" sz="1400">
                        <a:effectLst/>
                        <a:latin typeface="Calibri" panose="020F0502020204030204" pitchFamily="34" charset="0"/>
                        <a:ea typeface="Calibri" panose="020F0502020204030204" pitchFamily="34" charset="0"/>
                      </a:endParaRPr>
                    </a:p>
                  </a:txBody>
                  <a:tcPr marL="25442" marR="25442" marT="0" marB="0"/>
                </a:tc>
                <a:tc>
                  <a:txBody>
                    <a:bodyPr/>
                    <a:lstStyle/>
                    <a:p>
                      <a:pPr>
                        <a:lnSpc>
                          <a:spcPct val="105000"/>
                        </a:lnSpc>
                        <a:spcAft>
                          <a:spcPts val="0"/>
                        </a:spcAft>
                      </a:pPr>
                      <a:r>
                        <a:rPr lang="it-IT" sz="1400">
                          <a:effectLst/>
                        </a:rPr>
                        <a:t>Ecosistema del suolo</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81545413"/>
                  </a:ext>
                </a:extLst>
              </a:tr>
              <a:tr h="300325">
                <a:tc rowSpan="2">
                  <a:txBody>
                    <a:bodyPr/>
                    <a:lstStyle/>
                    <a:p>
                      <a:pPr>
                        <a:lnSpc>
                          <a:spcPct val="105000"/>
                        </a:lnSpc>
                        <a:spcAft>
                          <a:spcPts val="0"/>
                        </a:spcAft>
                      </a:pPr>
                      <a:r>
                        <a:rPr lang="it-IT" sz="1600" dirty="0">
                          <a:effectLst/>
                        </a:rPr>
                        <a:t>Ottobre</a:t>
                      </a:r>
                      <a:endParaRPr lang="it-IT" sz="16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5000"/>
                        </a:lnSpc>
                        <a:spcAft>
                          <a:spcPts val="0"/>
                        </a:spcAft>
                      </a:pPr>
                      <a:r>
                        <a:rPr lang="it-IT" sz="1400">
                          <a:effectLst/>
                        </a:rPr>
                        <a:t>Testo espositivo</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05000"/>
                        </a:lnSpc>
                        <a:spcAft>
                          <a:spcPts val="0"/>
                        </a:spcAft>
                      </a:pPr>
                      <a:r>
                        <a:rPr lang="it-IT" sz="1400">
                          <a:effectLst/>
                        </a:rPr>
                        <a:t>Costruzione di un compasso</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Costruzione di un compasso</a:t>
                      </a:r>
                      <a:endParaRPr lang="it-IT" sz="1400">
                        <a:effectLst/>
                        <a:latin typeface="Calibri" panose="020F0502020204030204" pitchFamily="34" charset="0"/>
                        <a:ea typeface="Calibri" panose="020F0502020204030204" pitchFamily="34" charset="0"/>
                      </a:endParaRPr>
                    </a:p>
                  </a:txBody>
                  <a:tcPr marL="25442" marR="25442" marT="0" marB="0"/>
                </a:tc>
                <a:tc gridSpan="2">
                  <a:txBody>
                    <a:bodyPr/>
                    <a:lstStyle/>
                    <a:p>
                      <a:pPr>
                        <a:lnSpc>
                          <a:spcPct val="105000"/>
                        </a:lnSpc>
                        <a:spcAft>
                          <a:spcPts val="0"/>
                        </a:spcAft>
                      </a:pPr>
                      <a:r>
                        <a:rPr lang="it-IT" sz="1400">
                          <a:effectLst/>
                        </a:rPr>
                        <a:t>Sistema delle regole</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Sistema delle regole</a:t>
                      </a:r>
                      <a:endParaRPr lang="it-IT" sz="1400">
                        <a:effectLst/>
                        <a:latin typeface="Calibri" panose="020F0502020204030204" pitchFamily="34" charset="0"/>
                        <a:ea typeface="Calibri" panose="020F0502020204030204" pitchFamily="34" charset="0"/>
                      </a:endParaRPr>
                    </a:p>
                  </a:txBody>
                  <a:tcPr marL="25442" marR="25442" marT="0" marB="0"/>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96186995"/>
                  </a:ext>
                </a:extLst>
              </a:tr>
              <a:tr h="706227">
                <a:tc vMerge="1">
                  <a:txBody>
                    <a:bodyPr/>
                    <a:lstStyle/>
                    <a:p>
                      <a:endParaRPr lang="it-IT"/>
                    </a:p>
                  </a:txBody>
                  <a:tcPr/>
                </a:tc>
                <a:tc>
                  <a:txBody>
                    <a:bodyPr/>
                    <a:lstStyle/>
                    <a:p>
                      <a:pPr>
                        <a:lnSpc>
                          <a:spcPct val="105000"/>
                        </a:lnSpc>
                        <a:spcAft>
                          <a:spcPts val="0"/>
                        </a:spcAft>
                      </a:pPr>
                      <a:r>
                        <a:rPr lang="it-IT" sz="1400">
                          <a:effectLst/>
                        </a:rPr>
                        <a:t>Lessico specifico per presentare una persona in lingua</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05000"/>
                        </a:lnSpc>
                        <a:spcAft>
                          <a:spcPts val="0"/>
                        </a:spcAft>
                      </a:pPr>
                      <a:r>
                        <a:rPr lang="it-IT" sz="1400">
                          <a:effectLst/>
                        </a:rPr>
                        <a:t>Accenni di geometria piana</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Accenni di geometria piana</a:t>
                      </a:r>
                      <a:endParaRPr lang="it-IT" sz="1400">
                        <a:effectLst/>
                        <a:latin typeface="Calibri" panose="020F0502020204030204" pitchFamily="34" charset="0"/>
                        <a:ea typeface="Calibri" panose="020F0502020204030204" pitchFamily="34" charset="0"/>
                      </a:endParaRPr>
                    </a:p>
                  </a:txBody>
                  <a:tcPr marL="25442" marR="25442" marT="0" marB="0"/>
                </a:tc>
                <a:tc gridSpan="2">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83553291"/>
                  </a:ext>
                </a:extLst>
              </a:tr>
              <a:tr h="604752">
                <a:tc rowSpan="2">
                  <a:txBody>
                    <a:bodyPr/>
                    <a:lstStyle/>
                    <a:p>
                      <a:pPr>
                        <a:lnSpc>
                          <a:spcPct val="105000"/>
                        </a:lnSpc>
                        <a:spcAft>
                          <a:spcPts val="0"/>
                        </a:spcAft>
                      </a:pPr>
                      <a:r>
                        <a:rPr lang="it-IT" sz="1600" dirty="0">
                          <a:effectLst/>
                        </a:rPr>
                        <a:t>Novembre</a:t>
                      </a:r>
                      <a:endParaRPr lang="it-IT" sz="16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5000"/>
                        </a:lnSpc>
                        <a:spcAft>
                          <a:spcPts val="0"/>
                        </a:spcAft>
                      </a:pPr>
                      <a:r>
                        <a:rPr lang="it-IT" sz="1400">
                          <a:effectLst/>
                        </a:rPr>
                        <a:t>Lessico specifico per presentare un'azienda in lingua</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05000"/>
                        </a:lnSpc>
                        <a:spcAft>
                          <a:spcPts val="0"/>
                        </a:spcAft>
                      </a:pPr>
                      <a:r>
                        <a:rPr lang="it-IT" sz="1400">
                          <a:effectLst/>
                        </a:rPr>
                        <a:t>Unità di misura</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Unità di misura</a:t>
                      </a:r>
                      <a:endParaRPr lang="it-IT" sz="1400">
                        <a:effectLst/>
                        <a:latin typeface="Calibri" panose="020F0502020204030204" pitchFamily="34" charset="0"/>
                        <a:ea typeface="Calibri" panose="020F0502020204030204" pitchFamily="34" charset="0"/>
                      </a:endParaRPr>
                    </a:p>
                  </a:txBody>
                  <a:tcPr marL="25442" marR="25442" marT="0" marB="0"/>
                </a:tc>
                <a:tc gridSpan="2">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tc>
                <a:tc>
                  <a:txBody>
                    <a:bodyPr/>
                    <a:lstStyle/>
                    <a:p>
                      <a:pPr>
                        <a:lnSpc>
                          <a:spcPct val="105000"/>
                        </a:lnSpc>
                        <a:spcAft>
                          <a:spcPts val="0"/>
                        </a:spcAft>
                      </a:pPr>
                      <a:r>
                        <a:rPr lang="it-IT" sz="1400">
                          <a:effectLst/>
                        </a:rPr>
                        <a:t>Unità di misura</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30350518"/>
                  </a:ext>
                </a:extLst>
              </a:tr>
              <a:tr h="249057">
                <a:tc vMerge="1">
                  <a:txBody>
                    <a:bodyPr/>
                    <a:lstStyle/>
                    <a:p>
                      <a:endParaRPr lang="it-IT"/>
                    </a:p>
                  </a:txBody>
                  <a:tcPr/>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05000"/>
                        </a:lnSpc>
                        <a:spcAft>
                          <a:spcPts val="0"/>
                        </a:spcAft>
                      </a:pPr>
                      <a:r>
                        <a:rPr lang="it-IT" sz="1400" dirty="0">
                          <a:effectLst/>
                        </a:rPr>
                        <a:t>Proporzioni</a:t>
                      </a:r>
                      <a:endParaRPr lang="it-IT" sz="14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Proporzioni</a:t>
                      </a:r>
                      <a:endParaRPr lang="it-IT" sz="1400">
                        <a:effectLst/>
                        <a:latin typeface="Calibri" panose="020F0502020204030204" pitchFamily="34" charset="0"/>
                        <a:ea typeface="Calibri" panose="020F0502020204030204" pitchFamily="34" charset="0"/>
                      </a:endParaRPr>
                    </a:p>
                  </a:txBody>
                  <a:tcPr marL="25442" marR="25442" marT="0" marB="0"/>
                </a:tc>
                <a:tc gridSpan="2">
                  <a:txBody>
                    <a:bodyPr/>
                    <a:lstStyle/>
                    <a:p>
                      <a:pPr>
                        <a:lnSpc>
                          <a:spcPct val="105000"/>
                        </a:lnSpc>
                        <a:spcAft>
                          <a:spcPts val="0"/>
                        </a:spcAft>
                      </a:pPr>
                      <a:r>
                        <a:rPr lang="it-IT" sz="1400" dirty="0">
                          <a:effectLst/>
                        </a:rPr>
                        <a:t> </a:t>
                      </a:r>
                      <a:endParaRPr lang="it-IT" sz="14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58735791"/>
                  </a:ext>
                </a:extLst>
              </a:tr>
              <a:tr h="249057">
                <a:tc rowSpan="2">
                  <a:txBody>
                    <a:bodyPr/>
                    <a:lstStyle/>
                    <a:p>
                      <a:pPr>
                        <a:lnSpc>
                          <a:spcPct val="105000"/>
                        </a:lnSpc>
                        <a:spcAft>
                          <a:spcPts val="0"/>
                        </a:spcAft>
                      </a:pPr>
                      <a:r>
                        <a:rPr lang="it-IT" sz="1600" dirty="0">
                          <a:effectLst/>
                        </a:rPr>
                        <a:t>Dicembre</a:t>
                      </a:r>
                      <a:endParaRPr lang="it-IT" sz="16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6">
                  <a:txBody>
                    <a:bodyPr/>
                    <a:lstStyle/>
                    <a:p>
                      <a:pPr algn="ctr">
                        <a:lnSpc>
                          <a:spcPct val="105000"/>
                        </a:lnSpc>
                        <a:spcAft>
                          <a:spcPts val="0"/>
                        </a:spcAft>
                      </a:pPr>
                      <a:r>
                        <a:rPr lang="it-IT" sz="1400" dirty="0">
                          <a:effectLst/>
                        </a:rPr>
                        <a:t>Unità di apprendimento I: Opuscolo di presentazione dell'azienda agricola da utilizzare durante l'Open Day</a:t>
                      </a:r>
                      <a:endParaRPr lang="it-IT" sz="14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2584020724"/>
                  </a:ext>
                </a:extLst>
              </a:tr>
              <a:tr h="300325">
                <a:tc vMerge="1">
                  <a:txBody>
                    <a:bodyPr/>
                    <a:lstStyle/>
                    <a:p>
                      <a:endParaRPr lang="it-IT"/>
                    </a:p>
                  </a:txBody>
                  <a:tcPr/>
                </a:tc>
                <a:tc gridSpan="6">
                  <a:txBody>
                    <a:bodyPr/>
                    <a:lstStyle/>
                    <a:p>
                      <a:pPr algn="ctr">
                        <a:lnSpc>
                          <a:spcPct val="105000"/>
                        </a:lnSpc>
                        <a:spcAft>
                          <a:spcPts val="0"/>
                        </a:spcAft>
                      </a:pPr>
                      <a:r>
                        <a:rPr lang="it-IT" sz="1400">
                          <a:effectLst/>
                        </a:rPr>
                        <a:t>Presentazione dell'azienda agricola in lingua; Regolamento azienda agricola e sicurezza; Mappa dell'azienda agricola</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465327482"/>
                  </a:ext>
                </a:extLst>
              </a:tr>
              <a:tr h="510150">
                <a:tc rowSpan="2">
                  <a:txBody>
                    <a:bodyPr/>
                    <a:lstStyle/>
                    <a:p>
                      <a:pPr>
                        <a:lnSpc>
                          <a:spcPct val="105000"/>
                        </a:lnSpc>
                        <a:spcAft>
                          <a:spcPts val="0"/>
                        </a:spcAft>
                      </a:pPr>
                      <a:r>
                        <a:rPr lang="it-IT" sz="1600" dirty="0">
                          <a:effectLst/>
                        </a:rPr>
                        <a:t>Gennaio </a:t>
                      </a:r>
                      <a:endParaRPr lang="it-IT" sz="16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5000"/>
                        </a:lnSpc>
                        <a:spcAft>
                          <a:spcPts val="0"/>
                        </a:spcAft>
                      </a:pPr>
                      <a:r>
                        <a:rPr lang="it-IT" sz="1400">
                          <a:effectLst/>
                        </a:rPr>
                        <a:t>Schema narrativo</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05000"/>
                        </a:lnSpc>
                        <a:spcAft>
                          <a:spcPts val="0"/>
                        </a:spcAft>
                      </a:pPr>
                      <a:r>
                        <a:rPr lang="it-IT" sz="1400">
                          <a:effectLst/>
                        </a:rPr>
                        <a:t>Statistica</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Statistica</a:t>
                      </a:r>
                      <a:endParaRPr lang="it-IT" sz="1400">
                        <a:effectLst/>
                        <a:latin typeface="Calibri" panose="020F0502020204030204" pitchFamily="34" charset="0"/>
                        <a:ea typeface="Calibri" panose="020F0502020204030204" pitchFamily="34" charset="0"/>
                      </a:endParaRPr>
                    </a:p>
                  </a:txBody>
                  <a:tcPr marL="25442" marR="25442" marT="0" marB="0"/>
                </a:tc>
                <a:tc gridSpan="2">
                  <a:txBody>
                    <a:bodyPr/>
                    <a:lstStyle/>
                    <a:p>
                      <a:pPr>
                        <a:lnSpc>
                          <a:spcPct val="105000"/>
                        </a:lnSpc>
                        <a:spcAft>
                          <a:spcPts val="0"/>
                        </a:spcAft>
                      </a:pPr>
                      <a:r>
                        <a:rPr lang="it-IT" sz="1400">
                          <a:effectLst/>
                        </a:rPr>
                        <a:t>Modulo di archeologia sperimentale ( Montale, Modena)</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Modulo di archeologia sperimentale ( Montale, Modena)</a:t>
                      </a:r>
                      <a:endParaRPr lang="it-IT" sz="1400">
                        <a:effectLst/>
                        <a:latin typeface="Calibri" panose="020F0502020204030204" pitchFamily="34" charset="0"/>
                        <a:ea typeface="Calibri" panose="020F0502020204030204" pitchFamily="34" charset="0"/>
                      </a:endParaRPr>
                    </a:p>
                  </a:txBody>
                  <a:tcPr marL="25442" marR="25442" marT="0" marB="0"/>
                </a:tc>
                <a:tc>
                  <a:txBody>
                    <a:bodyPr/>
                    <a:lstStyle/>
                    <a:p>
                      <a:pPr>
                        <a:lnSpc>
                          <a:spcPct val="105000"/>
                        </a:lnSpc>
                        <a:spcAft>
                          <a:spcPts val="0"/>
                        </a:spcAft>
                      </a:pPr>
                      <a:r>
                        <a:rPr lang="it-IT" sz="1400">
                          <a:effectLst/>
                        </a:rPr>
                        <a:t>Ambiente della germinazione</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62418043"/>
                  </a:ext>
                </a:extLst>
              </a:tr>
              <a:tr h="300325">
                <a:tc vMerge="1">
                  <a:txBody>
                    <a:bodyPr/>
                    <a:lstStyle/>
                    <a:p>
                      <a:endParaRPr lang="it-IT"/>
                    </a:p>
                  </a:txBody>
                  <a:tcPr/>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tc>
                <a:tc gridSpan="2">
                  <a:txBody>
                    <a:bodyPr/>
                    <a:lstStyle/>
                    <a:p>
                      <a:pPr>
                        <a:lnSpc>
                          <a:spcPct val="105000"/>
                        </a:lnSpc>
                        <a:spcAft>
                          <a:spcPts val="0"/>
                        </a:spcAft>
                      </a:pPr>
                      <a:r>
                        <a:rPr lang="it-IT" sz="1400">
                          <a:effectLst/>
                        </a:rPr>
                        <a:t>Agricoltura greca</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Agricoltura greca</a:t>
                      </a:r>
                      <a:endParaRPr lang="it-IT" sz="1400">
                        <a:effectLst/>
                        <a:latin typeface="Calibri" panose="020F0502020204030204" pitchFamily="34" charset="0"/>
                        <a:ea typeface="Calibri" panose="020F0502020204030204" pitchFamily="34" charset="0"/>
                      </a:endParaRPr>
                    </a:p>
                  </a:txBody>
                  <a:tcPr marL="25442" marR="25442" marT="0" marB="0"/>
                </a:tc>
                <a:tc>
                  <a:txBody>
                    <a:bodyPr/>
                    <a:lstStyle/>
                    <a:p>
                      <a:pPr>
                        <a:lnSpc>
                          <a:spcPct val="105000"/>
                        </a:lnSpc>
                        <a:spcAft>
                          <a:spcPts val="0"/>
                        </a:spcAft>
                      </a:pPr>
                      <a:r>
                        <a:rPr lang="it-IT" sz="1400">
                          <a:effectLst/>
                        </a:rPr>
                        <a:t>Impatto ambientale</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58547175"/>
                  </a:ext>
                </a:extLst>
              </a:tr>
              <a:tr h="449190">
                <a:tc rowSpan="2">
                  <a:txBody>
                    <a:bodyPr/>
                    <a:lstStyle/>
                    <a:p>
                      <a:pPr>
                        <a:lnSpc>
                          <a:spcPct val="105000"/>
                        </a:lnSpc>
                        <a:spcAft>
                          <a:spcPts val="0"/>
                        </a:spcAft>
                      </a:pPr>
                      <a:r>
                        <a:rPr lang="it-IT" sz="1600" dirty="0">
                          <a:effectLst/>
                        </a:rPr>
                        <a:t>Febbraio </a:t>
                      </a:r>
                      <a:endParaRPr lang="it-IT" sz="16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05000"/>
                        </a:lnSpc>
                        <a:spcAft>
                          <a:spcPts val="0"/>
                        </a:spcAft>
                      </a:pPr>
                      <a:r>
                        <a:rPr lang="it-IT" sz="1400" dirty="0">
                          <a:effectLst/>
                        </a:rPr>
                        <a:t>Costo/ricavo/guadagno</a:t>
                      </a:r>
                      <a:endParaRPr lang="it-IT" sz="14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Costo/ricavo/guadagno</a:t>
                      </a:r>
                      <a:endParaRPr lang="it-IT" sz="1400">
                        <a:effectLst/>
                        <a:latin typeface="Calibri" panose="020F0502020204030204" pitchFamily="34" charset="0"/>
                        <a:ea typeface="Calibri" panose="020F0502020204030204" pitchFamily="34" charset="0"/>
                      </a:endParaRPr>
                    </a:p>
                  </a:txBody>
                  <a:tcPr marL="25442" marR="25442" marT="0" marB="0"/>
                </a:tc>
                <a:tc gridSpan="2">
                  <a:txBody>
                    <a:bodyPr/>
                    <a:lstStyle/>
                    <a:p>
                      <a:pPr>
                        <a:lnSpc>
                          <a:spcPct val="105000"/>
                        </a:lnSpc>
                        <a:spcAft>
                          <a:spcPts val="0"/>
                        </a:spcAft>
                      </a:pPr>
                      <a:r>
                        <a:rPr lang="it-IT" sz="1400" dirty="0">
                          <a:effectLst/>
                        </a:rPr>
                        <a:t>La fondazione delle città romane</a:t>
                      </a:r>
                      <a:endParaRPr lang="it-IT" sz="14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La fondazione delle città romane</a:t>
                      </a:r>
                      <a:endParaRPr lang="it-IT" sz="1400">
                        <a:effectLst/>
                        <a:latin typeface="Calibri" panose="020F0502020204030204" pitchFamily="34" charset="0"/>
                        <a:ea typeface="Calibri" panose="020F0502020204030204" pitchFamily="34" charset="0"/>
                      </a:endParaRPr>
                    </a:p>
                  </a:txBody>
                  <a:tcPr marL="25442" marR="25442" marT="0" marB="0"/>
                </a:tc>
                <a:tc>
                  <a:txBody>
                    <a:bodyPr/>
                    <a:lstStyle/>
                    <a:p>
                      <a:pPr>
                        <a:lnSpc>
                          <a:spcPct val="105000"/>
                        </a:lnSpc>
                        <a:spcAft>
                          <a:spcPts val="0"/>
                        </a:spcAft>
                      </a:pPr>
                      <a:r>
                        <a:rPr lang="it-IT" sz="1400">
                          <a:effectLst/>
                        </a:rPr>
                        <a:t>Normative nazionali e comunitarie</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68678342"/>
                  </a:ext>
                </a:extLst>
              </a:tr>
              <a:tr h="249057">
                <a:tc vMerge="1">
                  <a:txBody>
                    <a:bodyPr/>
                    <a:lstStyle/>
                    <a:p>
                      <a:endParaRPr lang="it-IT"/>
                    </a:p>
                  </a:txBody>
                  <a:tcPr/>
                </a:tc>
                <a:tc gridSpan="6">
                  <a:txBody>
                    <a:bodyPr/>
                    <a:lstStyle/>
                    <a:p>
                      <a:pPr algn="ctr">
                        <a:lnSpc>
                          <a:spcPct val="105000"/>
                        </a:lnSpc>
                        <a:spcAft>
                          <a:spcPts val="0"/>
                        </a:spcAft>
                      </a:pPr>
                      <a:r>
                        <a:rPr lang="it-IT" sz="1400">
                          <a:effectLst/>
                        </a:rPr>
                        <a:t>Moduli elettivi</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2165153152"/>
                  </a:ext>
                </a:extLst>
              </a:tr>
              <a:tr h="401802">
                <a:tc rowSpan="2">
                  <a:txBody>
                    <a:bodyPr/>
                    <a:lstStyle/>
                    <a:p>
                      <a:pPr>
                        <a:lnSpc>
                          <a:spcPct val="105000"/>
                        </a:lnSpc>
                        <a:spcAft>
                          <a:spcPts val="0"/>
                        </a:spcAft>
                      </a:pPr>
                      <a:r>
                        <a:rPr lang="it-IT" sz="1600" dirty="0">
                          <a:effectLst/>
                        </a:rPr>
                        <a:t>Marzo </a:t>
                      </a:r>
                      <a:endParaRPr lang="it-IT" sz="16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endParaRPr lang="it-IT" sz="1400">
                        <a:effectLst/>
                        <a:latin typeface="Calibri" panose="020F0502020204030204" pitchFamily="34" charset="0"/>
                        <a:ea typeface="Calibri" panose="020F0502020204030204" pitchFamily="34" charset="0"/>
                      </a:endParaRPr>
                    </a:p>
                  </a:txBody>
                  <a:tcPr marL="25442" marR="25442" marT="0" marB="0"/>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05000"/>
                        </a:lnSpc>
                        <a:spcAft>
                          <a:spcPts val="0"/>
                        </a:spcAft>
                      </a:pPr>
                      <a:r>
                        <a:rPr lang="it-IT" sz="1400">
                          <a:effectLst/>
                        </a:rPr>
                        <a:t>Guerre puniche(dominio del grano)</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Guerre puniche(dominio del grano)</a:t>
                      </a:r>
                      <a:endParaRPr lang="it-IT" sz="1400">
                        <a:effectLst/>
                        <a:latin typeface="Calibri" panose="020F0502020204030204" pitchFamily="34" charset="0"/>
                        <a:ea typeface="Calibri" panose="020F0502020204030204" pitchFamily="34" charset="0"/>
                      </a:endParaRPr>
                    </a:p>
                  </a:txBody>
                  <a:tcPr marL="25442" marR="25442" marT="0" marB="0"/>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30762893"/>
                  </a:ext>
                </a:extLst>
              </a:tr>
              <a:tr h="249057">
                <a:tc vMerge="1">
                  <a:txBody>
                    <a:bodyPr/>
                    <a:lstStyle/>
                    <a:p>
                      <a:endParaRPr lang="it-IT"/>
                    </a:p>
                  </a:txBody>
                  <a:tcPr/>
                </a:tc>
                <a:tc gridSpan="2">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endParaRPr lang="it-IT" sz="1400">
                        <a:effectLst/>
                        <a:latin typeface="Calibri" panose="020F0502020204030204" pitchFamily="34" charset="0"/>
                        <a:ea typeface="Calibri" panose="020F0502020204030204" pitchFamily="34" charset="0"/>
                      </a:endParaRPr>
                    </a:p>
                  </a:txBody>
                  <a:tcPr marL="25442" marR="25442" marT="0" marB="0"/>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05000"/>
                        </a:lnSpc>
                        <a:spcAft>
                          <a:spcPts val="0"/>
                        </a:spcAft>
                      </a:pPr>
                      <a:r>
                        <a:rPr lang="it-IT" sz="1400" dirty="0">
                          <a:effectLst/>
                        </a:rPr>
                        <a:t> </a:t>
                      </a:r>
                      <a:endParaRPr lang="it-IT" sz="14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90161913"/>
                  </a:ext>
                </a:extLst>
              </a:tr>
              <a:tr h="249057">
                <a:tc rowSpan="2">
                  <a:txBody>
                    <a:bodyPr/>
                    <a:lstStyle/>
                    <a:p>
                      <a:pPr>
                        <a:lnSpc>
                          <a:spcPct val="105000"/>
                        </a:lnSpc>
                        <a:spcAft>
                          <a:spcPts val="0"/>
                        </a:spcAft>
                      </a:pPr>
                      <a:r>
                        <a:rPr lang="it-IT" sz="1600" dirty="0">
                          <a:effectLst/>
                        </a:rPr>
                        <a:t>Aprile</a:t>
                      </a:r>
                      <a:endParaRPr lang="it-IT" sz="16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6">
                  <a:txBody>
                    <a:bodyPr/>
                    <a:lstStyle/>
                    <a:p>
                      <a:pPr algn="ctr">
                        <a:lnSpc>
                          <a:spcPct val="105000"/>
                        </a:lnSpc>
                        <a:spcAft>
                          <a:spcPts val="0"/>
                        </a:spcAft>
                      </a:pPr>
                      <a:r>
                        <a:rPr lang="it-IT" sz="1400" dirty="0">
                          <a:effectLst/>
                        </a:rPr>
                        <a:t>Unità di apprendimento II: Vendita delle piantine (Fattorie aperte)</a:t>
                      </a:r>
                      <a:endParaRPr lang="it-IT" sz="14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3774258659"/>
                  </a:ext>
                </a:extLst>
              </a:tr>
              <a:tr h="249057">
                <a:tc vMerge="1">
                  <a:txBody>
                    <a:bodyPr/>
                    <a:lstStyle/>
                    <a:p>
                      <a:endParaRPr lang="it-IT"/>
                    </a:p>
                  </a:txBody>
                  <a:tcPr/>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tc>
                <a:tc hMerge="1">
                  <a:txBody>
                    <a:bodyPr/>
                    <a:lstStyle/>
                    <a:p>
                      <a:pPr>
                        <a:lnSpc>
                          <a:spcPct val="105000"/>
                        </a:lnSpc>
                        <a:spcAft>
                          <a:spcPts val="0"/>
                        </a:spcAft>
                      </a:pPr>
                      <a:endParaRPr lang="it-IT" sz="1400">
                        <a:effectLst/>
                        <a:latin typeface="Calibri" panose="020F0502020204030204" pitchFamily="34" charset="0"/>
                        <a:ea typeface="Calibri" panose="020F0502020204030204" pitchFamily="34" charset="0"/>
                      </a:endParaRPr>
                    </a:p>
                  </a:txBody>
                  <a:tcPr marL="25442" marR="25442" marT="0" marB="0"/>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9380264"/>
                  </a:ext>
                </a:extLst>
              </a:tr>
              <a:tr h="249057">
                <a:tc rowSpan="2">
                  <a:txBody>
                    <a:bodyPr/>
                    <a:lstStyle/>
                    <a:p>
                      <a:pPr>
                        <a:lnSpc>
                          <a:spcPct val="105000"/>
                        </a:lnSpc>
                        <a:spcAft>
                          <a:spcPts val="0"/>
                        </a:spcAft>
                      </a:pPr>
                      <a:r>
                        <a:rPr lang="it-IT" sz="1600" dirty="0">
                          <a:effectLst/>
                        </a:rPr>
                        <a:t>Maggio </a:t>
                      </a:r>
                      <a:endParaRPr lang="it-IT" sz="16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tc>
                <a:tc hMerge="1">
                  <a:txBody>
                    <a:bodyPr/>
                    <a:lstStyle/>
                    <a:p>
                      <a:pPr>
                        <a:lnSpc>
                          <a:spcPct val="105000"/>
                        </a:lnSpc>
                        <a:spcAft>
                          <a:spcPts val="0"/>
                        </a:spcAft>
                      </a:pPr>
                      <a:endParaRPr lang="it-IT" sz="1400">
                        <a:effectLst/>
                        <a:latin typeface="Calibri" panose="020F0502020204030204" pitchFamily="34" charset="0"/>
                        <a:ea typeface="Calibri" panose="020F0502020204030204" pitchFamily="34" charset="0"/>
                      </a:endParaRPr>
                    </a:p>
                  </a:txBody>
                  <a:tcPr marL="25442" marR="25442" marT="0" marB="0"/>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1261088"/>
                  </a:ext>
                </a:extLst>
              </a:tr>
              <a:tr h="249057">
                <a:tc vMerge="1">
                  <a:txBody>
                    <a:bodyPr/>
                    <a:lstStyle/>
                    <a:p>
                      <a:endParaRPr lang="it-IT"/>
                    </a:p>
                  </a:txBody>
                  <a:tcPr/>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tc>
                <a:tc hMerge="1">
                  <a:txBody>
                    <a:bodyPr/>
                    <a:lstStyle/>
                    <a:p>
                      <a:pPr>
                        <a:lnSpc>
                          <a:spcPct val="105000"/>
                        </a:lnSpc>
                        <a:spcAft>
                          <a:spcPts val="0"/>
                        </a:spcAft>
                      </a:pPr>
                      <a:endParaRPr lang="it-IT" sz="1400">
                        <a:effectLst/>
                        <a:latin typeface="Calibri" panose="020F0502020204030204" pitchFamily="34" charset="0"/>
                        <a:ea typeface="Calibri" panose="020F0502020204030204" pitchFamily="34" charset="0"/>
                      </a:endParaRPr>
                    </a:p>
                  </a:txBody>
                  <a:tcPr marL="25442" marR="25442" marT="0" marB="0"/>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41931368"/>
                  </a:ext>
                </a:extLst>
              </a:tr>
              <a:tr h="249057">
                <a:tc rowSpan="2">
                  <a:txBody>
                    <a:bodyPr/>
                    <a:lstStyle/>
                    <a:p>
                      <a:pPr>
                        <a:lnSpc>
                          <a:spcPct val="105000"/>
                        </a:lnSpc>
                        <a:spcAft>
                          <a:spcPts val="0"/>
                        </a:spcAft>
                      </a:pPr>
                      <a:r>
                        <a:rPr lang="it-IT" sz="1600" dirty="0">
                          <a:effectLst/>
                        </a:rPr>
                        <a:t>Giugno </a:t>
                      </a:r>
                      <a:endParaRPr lang="it-IT" sz="16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nSpc>
                          <a:spcPct val="105000"/>
                        </a:lnSpc>
                        <a:spcAft>
                          <a:spcPts val="0"/>
                        </a:spcAft>
                      </a:pPr>
                      <a:r>
                        <a:rPr lang="it-IT" sz="1400" dirty="0">
                          <a:effectLst/>
                        </a:rPr>
                        <a:t> </a:t>
                      </a:r>
                      <a:endParaRPr lang="it-IT" sz="14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tc>
                <a:tc hMerge="1">
                  <a:txBody>
                    <a:bodyPr/>
                    <a:lstStyle/>
                    <a:p>
                      <a:pPr>
                        <a:lnSpc>
                          <a:spcPct val="105000"/>
                        </a:lnSpc>
                        <a:spcAft>
                          <a:spcPts val="0"/>
                        </a:spcAft>
                      </a:pPr>
                      <a:endParaRPr lang="it-IT" sz="1400" dirty="0">
                        <a:effectLst/>
                        <a:latin typeface="Calibri" panose="020F0502020204030204" pitchFamily="34" charset="0"/>
                        <a:ea typeface="Calibri" panose="020F0502020204030204" pitchFamily="34" charset="0"/>
                      </a:endParaRPr>
                    </a:p>
                  </a:txBody>
                  <a:tcPr marL="25442" marR="25442" marT="0" marB="0"/>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5000"/>
                        </a:lnSpc>
                        <a:spcAft>
                          <a:spcPts val="0"/>
                        </a:spcAft>
                      </a:pPr>
                      <a:r>
                        <a:rPr lang="it-IT" sz="1400">
                          <a:effectLst/>
                        </a:rPr>
                        <a:t> </a:t>
                      </a:r>
                      <a:endParaRPr lang="it-IT" sz="140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54382099"/>
                  </a:ext>
                </a:extLst>
              </a:tr>
              <a:tr h="249057">
                <a:tc vMerge="1">
                  <a:txBody>
                    <a:bodyPr/>
                    <a:lstStyle/>
                    <a:p>
                      <a:endParaRPr lang="it-IT"/>
                    </a:p>
                  </a:txBody>
                  <a:tcPr/>
                </a:tc>
                <a:tc gridSpan="6">
                  <a:txBody>
                    <a:bodyPr/>
                    <a:lstStyle/>
                    <a:p>
                      <a:pPr algn="ctr">
                        <a:lnSpc>
                          <a:spcPct val="105000"/>
                        </a:lnSpc>
                        <a:spcAft>
                          <a:spcPts val="0"/>
                        </a:spcAft>
                      </a:pPr>
                      <a:r>
                        <a:rPr lang="it-IT" sz="1400" dirty="0">
                          <a:effectLst/>
                        </a:rPr>
                        <a:t>Valutazione finale</a:t>
                      </a:r>
                      <a:endParaRPr lang="it-IT" sz="1400" dirty="0">
                        <a:effectLst/>
                        <a:latin typeface="Calibri" panose="020F0502020204030204" pitchFamily="34" charset="0"/>
                        <a:ea typeface="Calibri" panose="020F0502020204030204" pitchFamily="34" charset="0"/>
                      </a:endParaRPr>
                    </a:p>
                  </a:txBody>
                  <a:tcPr marL="25442" marR="254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3866532431"/>
                  </a:ext>
                </a:extLst>
              </a:tr>
            </a:tbl>
          </a:graphicData>
        </a:graphic>
      </p:graphicFrame>
      <p:sp>
        <p:nvSpPr>
          <p:cNvPr id="4" name="Esplosione 2 3">
            <a:extLst>
              <a:ext uri="{FF2B5EF4-FFF2-40B4-BE49-F238E27FC236}">
                <a16:creationId xmlns:a16="http://schemas.microsoft.com/office/drawing/2014/main" xmlns="" id="{BF8632ED-0E6A-DC46-97F7-CD5EA188477C}"/>
              </a:ext>
            </a:extLst>
          </p:cNvPr>
          <p:cNvSpPr/>
          <p:nvPr/>
        </p:nvSpPr>
        <p:spPr>
          <a:xfrm>
            <a:off x="1000126" y="4443413"/>
            <a:ext cx="3571874" cy="2100262"/>
          </a:xfrm>
          <a:prstGeom prst="irregularSeal2">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Es. Rete IP agrari</a:t>
            </a:r>
          </a:p>
        </p:txBody>
      </p:sp>
    </p:spTree>
    <p:extLst>
      <p:ext uri="{BB962C8B-B14F-4D97-AF65-F5344CB8AC3E}">
        <p14:creationId xmlns:p14="http://schemas.microsoft.com/office/powerpoint/2010/main" xmlns="" val="3747634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xmlns="" id="{08CF186F-92F6-0248-A589-FDF3A1CAE783}"/>
              </a:ext>
            </a:extLst>
          </p:cNvPr>
          <p:cNvPicPr>
            <a:picLocks noChangeAspect="1"/>
          </p:cNvPicPr>
          <p:nvPr/>
        </p:nvPicPr>
        <p:blipFill>
          <a:blip r:embed="rId2"/>
          <a:stretch>
            <a:fillRect/>
          </a:stretch>
        </p:blipFill>
        <p:spPr>
          <a:xfrm>
            <a:off x="1251678" y="1815592"/>
            <a:ext cx="10178322" cy="4064000"/>
          </a:xfrm>
          <a:prstGeom prst="rect">
            <a:avLst/>
          </a:prstGeom>
          <a:ln>
            <a:solidFill>
              <a:schemeClr val="accent2">
                <a:lumMod val="60000"/>
                <a:lumOff val="40000"/>
              </a:schemeClr>
            </a:solidFill>
          </a:ln>
        </p:spPr>
      </p:pic>
      <p:sp>
        <p:nvSpPr>
          <p:cNvPr id="8" name="Titolo 7">
            <a:extLst>
              <a:ext uri="{FF2B5EF4-FFF2-40B4-BE49-F238E27FC236}">
                <a16:creationId xmlns:a16="http://schemas.microsoft.com/office/drawing/2014/main" xmlns="" id="{AB53B622-0D76-D24C-AA87-D97498CDC93D}"/>
              </a:ext>
            </a:extLst>
          </p:cNvPr>
          <p:cNvSpPr>
            <a:spLocks noGrp="1"/>
          </p:cNvSpPr>
          <p:nvPr>
            <p:ph type="title"/>
          </p:nvPr>
        </p:nvSpPr>
        <p:spPr/>
        <p:txBody>
          <a:bodyPr>
            <a:normAutofit/>
          </a:bodyPr>
          <a:lstStyle/>
          <a:p>
            <a:r>
              <a:rPr lang="it-IT" sz="3600" dirty="0"/>
              <a:t>Schede di lavoro per la valutazione dei «risultati di apprendimento» degli studenti</a:t>
            </a:r>
          </a:p>
        </p:txBody>
      </p:sp>
      <p:sp>
        <p:nvSpPr>
          <p:cNvPr id="2" name="Segnaposto numero diapositiva 1">
            <a:extLst>
              <a:ext uri="{FF2B5EF4-FFF2-40B4-BE49-F238E27FC236}">
                <a16:creationId xmlns:a16="http://schemas.microsoft.com/office/drawing/2014/main" xmlns="" id="{6A007EF7-A80C-AD46-8903-078C90BAEAFF}"/>
              </a:ext>
            </a:extLst>
          </p:cNvPr>
          <p:cNvSpPr>
            <a:spLocks noGrp="1"/>
          </p:cNvSpPr>
          <p:nvPr>
            <p:ph type="sldNum" sz="quarter" idx="12"/>
          </p:nvPr>
        </p:nvSpPr>
        <p:spPr/>
        <p:txBody>
          <a:bodyPr/>
          <a:lstStyle/>
          <a:p>
            <a:fld id="{6D22F896-40B5-4ADD-8801-0D06FADFA095}" type="slidenum">
              <a:rPr lang="en-US" smtClean="0"/>
              <a:pPr/>
              <a:t>21</a:t>
            </a:fld>
            <a:endParaRPr lang="en-US" dirty="0"/>
          </a:p>
        </p:txBody>
      </p:sp>
    </p:spTree>
    <p:extLst>
      <p:ext uri="{BB962C8B-B14F-4D97-AF65-F5344CB8AC3E}">
        <p14:creationId xmlns:p14="http://schemas.microsoft.com/office/powerpoint/2010/main" xmlns="" val="2545374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D8AFAB02-6C44-A843-A96B-5F09827F54E1}"/>
              </a:ext>
            </a:extLst>
          </p:cNvPr>
          <p:cNvPicPr>
            <a:picLocks noChangeAspect="1"/>
          </p:cNvPicPr>
          <p:nvPr/>
        </p:nvPicPr>
        <p:blipFill>
          <a:blip r:embed="rId2"/>
          <a:stretch>
            <a:fillRect/>
          </a:stretch>
        </p:blipFill>
        <p:spPr>
          <a:xfrm>
            <a:off x="806450" y="245533"/>
            <a:ext cx="10985500" cy="6299200"/>
          </a:xfrm>
          <a:prstGeom prst="rect">
            <a:avLst/>
          </a:prstGeom>
          <a:ln>
            <a:solidFill>
              <a:schemeClr val="accent2">
                <a:lumMod val="60000"/>
                <a:lumOff val="40000"/>
              </a:schemeClr>
            </a:solidFill>
          </a:ln>
        </p:spPr>
      </p:pic>
      <p:sp>
        <p:nvSpPr>
          <p:cNvPr id="3" name="Segnaposto numero diapositiva 2">
            <a:extLst>
              <a:ext uri="{FF2B5EF4-FFF2-40B4-BE49-F238E27FC236}">
                <a16:creationId xmlns:a16="http://schemas.microsoft.com/office/drawing/2014/main" xmlns="" id="{182BFC6B-DB08-D749-93E6-EFA0E48123BA}"/>
              </a:ext>
            </a:extLst>
          </p:cNvPr>
          <p:cNvSpPr>
            <a:spLocks noGrp="1"/>
          </p:cNvSpPr>
          <p:nvPr>
            <p:ph type="sldNum" sz="quarter" idx="12"/>
          </p:nvPr>
        </p:nvSpPr>
        <p:spPr/>
        <p:txBody>
          <a:bodyPr/>
          <a:lstStyle/>
          <a:p>
            <a:fld id="{6D22F896-40B5-4ADD-8801-0D06FADFA095}" type="slidenum">
              <a:rPr lang="en-US" smtClean="0"/>
              <a:pPr/>
              <a:t>22</a:t>
            </a:fld>
            <a:endParaRPr lang="en-US" dirty="0"/>
          </a:p>
        </p:txBody>
      </p:sp>
    </p:spTree>
    <p:extLst>
      <p:ext uri="{BB962C8B-B14F-4D97-AF65-F5344CB8AC3E}">
        <p14:creationId xmlns:p14="http://schemas.microsoft.com/office/powerpoint/2010/main" xmlns="" val="2932913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6D22F896-40B5-4ADD-8801-0D06FADFA095}" type="slidenum">
              <a:rPr lang="en-US" smtClean="0"/>
              <a:pPr/>
              <a:t>23</a:t>
            </a:fld>
            <a:endParaRPr lang="en-US" dirty="0"/>
          </a:p>
        </p:txBody>
      </p:sp>
      <p:graphicFrame>
        <p:nvGraphicFramePr>
          <p:cNvPr id="3" name="Tabella 2"/>
          <p:cNvGraphicFramePr>
            <a:graphicFrameLocks noGrp="1"/>
          </p:cNvGraphicFramePr>
          <p:nvPr>
            <p:extLst>
              <p:ext uri="{D42A27DB-BD31-4B8C-83A1-F6EECF244321}">
                <p14:modId xmlns:p14="http://schemas.microsoft.com/office/powerpoint/2010/main" xmlns="" val="626610723"/>
              </p:ext>
            </p:extLst>
          </p:nvPr>
        </p:nvGraphicFramePr>
        <p:xfrm>
          <a:off x="1024127" y="294156"/>
          <a:ext cx="10533889" cy="6177570"/>
        </p:xfrm>
        <a:graphic>
          <a:graphicData uri="http://schemas.openxmlformats.org/drawingml/2006/table">
            <a:tbl>
              <a:tblPr>
                <a:tableStyleId>{5C22544A-7EE6-4342-B048-85BDC9FD1C3A}</a:tableStyleId>
              </a:tblPr>
              <a:tblGrid>
                <a:gridCol w="800043">
                  <a:extLst>
                    <a:ext uri="{9D8B030D-6E8A-4147-A177-3AD203B41FA5}">
                      <a16:colId xmlns:a16="http://schemas.microsoft.com/office/drawing/2014/main" xmlns="" val="3571703228"/>
                    </a:ext>
                  </a:extLst>
                </a:gridCol>
                <a:gridCol w="711148">
                  <a:extLst>
                    <a:ext uri="{9D8B030D-6E8A-4147-A177-3AD203B41FA5}">
                      <a16:colId xmlns:a16="http://schemas.microsoft.com/office/drawing/2014/main" xmlns="" val="3026219053"/>
                    </a:ext>
                  </a:extLst>
                </a:gridCol>
                <a:gridCol w="1171050">
                  <a:extLst>
                    <a:ext uri="{9D8B030D-6E8A-4147-A177-3AD203B41FA5}">
                      <a16:colId xmlns:a16="http://schemas.microsoft.com/office/drawing/2014/main" xmlns="" val="2339474842"/>
                    </a:ext>
                  </a:extLst>
                </a:gridCol>
                <a:gridCol w="1353312">
                  <a:extLst>
                    <a:ext uri="{9D8B030D-6E8A-4147-A177-3AD203B41FA5}">
                      <a16:colId xmlns:a16="http://schemas.microsoft.com/office/drawing/2014/main" xmlns="" val="416232082"/>
                    </a:ext>
                  </a:extLst>
                </a:gridCol>
                <a:gridCol w="1056779">
                  <a:extLst>
                    <a:ext uri="{9D8B030D-6E8A-4147-A177-3AD203B41FA5}">
                      <a16:colId xmlns:a16="http://schemas.microsoft.com/office/drawing/2014/main" xmlns="" val="784384594"/>
                    </a:ext>
                  </a:extLst>
                </a:gridCol>
                <a:gridCol w="1396899">
                  <a:extLst>
                    <a:ext uri="{9D8B030D-6E8A-4147-A177-3AD203B41FA5}">
                      <a16:colId xmlns:a16="http://schemas.microsoft.com/office/drawing/2014/main" xmlns="" val="921242249"/>
                    </a:ext>
                  </a:extLst>
                </a:gridCol>
                <a:gridCol w="1313650">
                  <a:extLst>
                    <a:ext uri="{9D8B030D-6E8A-4147-A177-3AD203B41FA5}">
                      <a16:colId xmlns:a16="http://schemas.microsoft.com/office/drawing/2014/main" xmlns="" val="709248921"/>
                    </a:ext>
                  </a:extLst>
                </a:gridCol>
                <a:gridCol w="1267968">
                  <a:extLst>
                    <a:ext uri="{9D8B030D-6E8A-4147-A177-3AD203B41FA5}">
                      <a16:colId xmlns:a16="http://schemas.microsoft.com/office/drawing/2014/main" xmlns="" val="800087851"/>
                    </a:ext>
                  </a:extLst>
                </a:gridCol>
                <a:gridCol w="1463040">
                  <a:extLst>
                    <a:ext uri="{9D8B030D-6E8A-4147-A177-3AD203B41FA5}">
                      <a16:colId xmlns:a16="http://schemas.microsoft.com/office/drawing/2014/main" xmlns="" val="282490163"/>
                    </a:ext>
                  </a:extLst>
                </a:gridCol>
              </a:tblGrid>
              <a:tr h="449556">
                <a:tc>
                  <a:txBody>
                    <a:bodyPr/>
                    <a:lstStyle/>
                    <a:p>
                      <a:pPr algn="ctr">
                        <a:spcAft>
                          <a:spcPts val="0"/>
                        </a:spcAft>
                      </a:pPr>
                      <a:r>
                        <a:rPr lang="it-IT" sz="1200" b="0" i="1" dirty="0">
                          <a:effectLst/>
                        </a:rPr>
                        <a:t>asse</a:t>
                      </a:r>
                      <a:endParaRPr lang="it-IT" sz="1200" b="0" i="1" dirty="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200" b="0" i="1" dirty="0">
                          <a:effectLst/>
                        </a:rPr>
                        <a:t>disciplina</a:t>
                      </a:r>
                      <a:endParaRPr lang="it-IT" sz="1200" b="0" i="1" dirty="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200" b="0" i="1" dirty="0">
                          <a:effectLst/>
                        </a:rPr>
                        <a:t>indicatore</a:t>
                      </a:r>
                      <a:endParaRPr lang="it-IT" sz="1200" b="0" i="1" dirty="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200" b="0" i="1" dirty="0">
                          <a:effectLst/>
                        </a:rPr>
                        <a:t>descrittore</a:t>
                      </a:r>
                      <a:endParaRPr lang="it-IT" sz="1200" b="0" i="1" dirty="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200" b="0" i="1" dirty="0">
                          <a:effectLst/>
                        </a:rPr>
                        <a:t>Non conseguito </a:t>
                      </a:r>
                    </a:p>
                    <a:p>
                      <a:pPr algn="ctr">
                        <a:spcAft>
                          <a:spcPts val="0"/>
                        </a:spcAft>
                      </a:pPr>
                      <a:r>
                        <a:rPr lang="it-IT" sz="1200" b="0" i="1" dirty="0">
                          <a:effectLst/>
                        </a:rPr>
                        <a:t>4≤</a:t>
                      </a:r>
                      <a:endParaRPr lang="it-IT" sz="1200" b="0" i="1" dirty="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200" b="0" i="1" dirty="0">
                          <a:effectLst/>
                        </a:rPr>
                        <a:t>Iniziale</a:t>
                      </a:r>
                    </a:p>
                    <a:p>
                      <a:pPr algn="ctr">
                        <a:spcAft>
                          <a:spcPts val="0"/>
                        </a:spcAft>
                      </a:pPr>
                      <a:r>
                        <a:rPr lang="it-IT" sz="1200" b="0" i="1" dirty="0">
                          <a:effectLst/>
                        </a:rPr>
                        <a:t>5</a:t>
                      </a:r>
                      <a:endParaRPr lang="it-IT" sz="1200" b="0" i="1" dirty="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200" b="0" i="1" dirty="0">
                          <a:effectLst/>
                        </a:rPr>
                        <a:t>Base</a:t>
                      </a:r>
                    </a:p>
                    <a:p>
                      <a:pPr algn="ctr">
                        <a:spcAft>
                          <a:spcPts val="0"/>
                        </a:spcAft>
                      </a:pPr>
                      <a:r>
                        <a:rPr lang="it-IT" sz="1200" b="0" i="1" dirty="0">
                          <a:effectLst/>
                        </a:rPr>
                        <a:t>6</a:t>
                      </a:r>
                      <a:endParaRPr lang="it-IT" sz="1200" b="0" i="1" dirty="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200" b="0" i="1" dirty="0">
                          <a:effectLst/>
                        </a:rPr>
                        <a:t>Intermedio</a:t>
                      </a:r>
                    </a:p>
                    <a:p>
                      <a:pPr algn="ctr">
                        <a:spcAft>
                          <a:spcPts val="0"/>
                        </a:spcAft>
                      </a:pPr>
                      <a:r>
                        <a:rPr lang="it-IT" sz="1200" b="0" i="1" dirty="0">
                          <a:effectLst/>
                        </a:rPr>
                        <a:t>7 - 8</a:t>
                      </a:r>
                      <a:endParaRPr lang="it-IT" sz="1200" b="0" i="1" dirty="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200" b="0" i="1" dirty="0">
                          <a:effectLst/>
                        </a:rPr>
                        <a:t>Avanzato </a:t>
                      </a:r>
                    </a:p>
                    <a:p>
                      <a:pPr algn="ctr">
                        <a:spcAft>
                          <a:spcPts val="0"/>
                        </a:spcAft>
                      </a:pPr>
                      <a:r>
                        <a:rPr lang="it-IT" sz="1200" b="0" i="1" dirty="0">
                          <a:effectLst/>
                        </a:rPr>
                        <a:t>9 - 10</a:t>
                      </a:r>
                      <a:endParaRPr lang="it-IT" sz="1200" b="0" i="1" dirty="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30677627"/>
                  </a:ext>
                </a:extLst>
              </a:tr>
              <a:tr h="696042">
                <a:tc rowSpan="2">
                  <a:txBody>
                    <a:bodyPr/>
                    <a:lstStyle/>
                    <a:p>
                      <a:pPr>
                        <a:spcAft>
                          <a:spcPts val="0"/>
                        </a:spcAft>
                      </a:pPr>
                      <a:r>
                        <a:rPr lang="it-IT" sz="1200">
                          <a:effectLst/>
                        </a:rPr>
                        <a:t>Storico-sociale</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spcAft>
                          <a:spcPts val="0"/>
                        </a:spcAft>
                      </a:pPr>
                      <a:r>
                        <a:rPr lang="it-IT" sz="1200">
                          <a:effectLst/>
                        </a:rPr>
                        <a:t>diritto</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Conoscenza della normativa giuridica di riferimento</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Individua e illustra  le norme giuridiche </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Non illustra norme e concetti giuridici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Illustra in modo poco corretto le norme giuridiche </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Illustra solo alcune tra le principali norme giuridiche </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Illustra le principali norme giuridiche </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Illustra in modo puntuale e corretto le principali norme a cui fare riferimento</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4337509"/>
                  </a:ext>
                </a:extLst>
              </a:tr>
              <a:tr h="696042">
                <a:tc vMerge="1">
                  <a:txBody>
                    <a:bodyPr/>
                    <a:lstStyle/>
                    <a:p>
                      <a:endParaRPr lang="it-IT"/>
                    </a:p>
                  </a:txBody>
                  <a:tcPr/>
                </a:tc>
                <a:tc vMerge="1">
                  <a:txBody>
                    <a:bodyPr/>
                    <a:lstStyle/>
                    <a:p>
                      <a:endParaRPr lang="it-IT"/>
                    </a:p>
                  </a:txBody>
                  <a:tcPr/>
                </a:tc>
                <a:tc>
                  <a:txBody>
                    <a:bodyPr/>
                    <a:lstStyle/>
                    <a:p>
                      <a:pPr>
                        <a:spcAft>
                          <a:spcPts val="0"/>
                        </a:spcAft>
                      </a:pPr>
                      <a:r>
                        <a:rPr lang="it-IT" sz="1200">
                          <a:effectLst/>
                        </a:rPr>
                        <a:t>Applicazione della normativa </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Colloca le norme giuridiche  nel contesto di riferimento</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Non applica norme giuridiche</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Non applica le norme giuridiche  in modo appropriato</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Applica  alcune norme giuridiche</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Applica in modo appropriato le principali norme giuridiche </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Applica puntualmente e correttamente le norme giuridiche</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97766367"/>
                  </a:ext>
                </a:extLst>
              </a:tr>
              <a:tr h="678167">
                <a:tc rowSpan="6">
                  <a:txBody>
                    <a:bodyPr/>
                    <a:lstStyle/>
                    <a:p>
                      <a:pPr algn="ctr">
                        <a:spcAft>
                          <a:spcPts val="0"/>
                        </a:spcAft>
                      </a:pPr>
                      <a:r>
                        <a:rPr lang="it-IT" sz="1200">
                          <a:effectLst/>
                        </a:rPr>
                        <a:t>linguaggi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spcAft>
                          <a:spcPts val="0"/>
                        </a:spcAft>
                      </a:pPr>
                      <a:r>
                        <a:rPr lang="it-IT" sz="1200">
                          <a:effectLst/>
                        </a:rPr>
                        <a:t>italiano</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Padronanza del linguaggio</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Utilizzo della terminologia</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Usa un lessico  non adeguato</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Fa ricorso ad un lessico elementare </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Fa ricorso solo a termini d’uso comune</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Lessico adeguato con uso di alcuni termini specifici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Lessico appropriato e uso corretto di termini specifici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82696429"/>
                  </a:ext>
                </a:extLst>
              </a:tr>
              <a:tr h="870052">
                <a:tc vMerge="1">
                  <a:txBody>
                    <a:bodyPr/>
                    <a:lstStyle/>
                    <a:p>
                      <a:endParaRPr lang="it-IT"/>
                    </a:p>
                  </a:txBody>
                  <a:tcPr/>
                </a:tc>
                <a:tc vMerge="1">
                  <a:txBody>
                    <a:bodyPr/>
                    <a:lstStyle/>
                    <a:p>
                      <a:endParaRPr lang="it-IT"/>
                    </a:p>
                  </a:txBody>
                  <a:tcPr/>
                </a:tc>
                <a:tc>
                  <a:txBody>
                    <a:bodyPr/>
                    <a:lstStyle/>
                    <a:p>
                      <a:pPr>
                        <a:spcAft>
                          <a:spcPts val="0"/>
                        </a:spcAft>
                      </a:pPr>
                      <a:r>
                        <a:rPr lang="it-IT" sz="1200">
                          <a:effectLst/>
                        </a:rPr>
                        <a:t>Utilizzo della  tipologia espositiva specifica richiesta nella prova</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Coerenza della forma espositiva alla tipologia del testo</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Non coerente </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Il prodotto contiene elementi non coerenti con la tipologia richiesta</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Il prodotto risponde in modo essenziale alla tipologia richiesta</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Il prodotto è adeguato alla tipologia di testo richiesta</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Il prodotto pienamente corrispondente alla tipologia </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9041837"/>
                  </a:ext>
                </a:extLst>
              </a:tr>
              <a:tr h="1009987">
                <a:tc vMerge="1">
                  <a:txBody>
                    <a:bodyPr/>
                    <a:lstStyle/>
                    <a:p>
                      <a:endParaRPr lang="it-IT"/>
                    </a:p>
                  </a:txBody>
                  <a:tcPr/>
                </a:tc>
                <a:tc vMerge="1">
                  <a:txBody>
                    <a:bodyPr/>
                    <a:lstStyle/>
                    <a:p>
                      <a:endParaRPr lang="it-IT"/>
                    </a:p>
                  </a:txBody>
                  <a:tcPr/>
                </a:tc>
                <a:tc>
                  <a:txBody>
                    <a:bodyPr/>
                    <a:lstStyle/>
                    <a:p>
                      <a:pPr>
                        <a:spcAft>
                          <a:spcPts val="0"/>
                        </a:spcAft>
                      </a:pPr>
                      <a:r>
                        <a:rPr lang="it-IT" sz="1200">
                          <a:effectLst/>
                        </a:rPr>
                        <a:t>Comprensione dei testi proposti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Individua gli elementi di valutazione illustrati nei documenti proposti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Non individua gli elementi di valutazione proposti nei documenti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Individua solo pochi  elementi di valutazione tra quelli proposti </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dirty="0">
                          <a:effectLst/>
                        </a:rPr>
                        <a:t>Individua alcuni tra i più significativi </a:t>
                      </a:r>
                    </a:p>
                    <a:p>
                      <a:pPr>
                        <a:spcAft>
                          <a:spcPts val="0"/>
                        </a:spcAft>
                      </a:pPr>
                      <a:r>
                        <a:rPr lang="it-IT" sz="1200" dirty="0">
                          <a:effectLst/>
                        </a:rPr>
                        <a:t>elementi di valutazione proposti</a:t>
                      </a:r>
                      <a:endParaRPr lang="it-IT" sz="1200" dirty="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Individua i più significativi  elementi di valutazione proposti </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Individua tutti gli elementi di valutazione da considerare</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85432318"/>
                  </a:ext>
                </a:extLst>
              </a:tr>
              <a:tr h="522031">
                <a:tc vMerge="1">
                  <a:txBody>
                    <a:bodyPr/>
                    <a:lstStyle/>
                    <a:p>
                      <a:endParaRPr lang="it-IT"/>
                    </a:p>
                  </a:txBody>
                  <a:tcPr/>
                </a:tc>
                <a:tc vMerge="1">
                  <a:txBody>
                    <a:bodyPr/>
                    <a:lstStyle/>
                    <a:p>
                      <a:endParaRPr lang="it-IT"/>
                    </a:p>
                  </a:txBody>
                  <a:tcPr/>
                </a:tc>
                <a:tc>
                  <a:txBody>
                    <a:bodyPr/>
                    <a:lstStyle/>
                    <a:p>
                      <a:pPr>
                        <a:spcAft>
                          <a:spcPts val="0"/>
                        </a:spcAft>
                      </a:pPr>
                      <a:r>
                        <a:rPr lang="it-IT" sz="1200">
                          <a:effectLst/>
                        </a:rPr>
                        <a:t>Correttezza del prodotto</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Correttezza grammaticale e sintattica </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Gravemente scorretto</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Presenta diversi errori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Presenta alcuni errori non gravi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Presenta alcuni errori sintattici non gravi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Non presenta errori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99982088"/>
                  </a:ext>
                </a:extLst>
              </a:tr>
              <a:tr h="565140">
                <a:tc vMerge="1">
                  <a:txBody>
                    <a:bodyPr/>
                    <a:lstStyle/>
                    <a:p>
                      <a:endParaRPr lang="it-IT"/>
                    </a:p>
                  </a:txBody>
                  <a:tcPr/>
                </a:tc>
                <a:tc rowSpan="2">
                  <a:txBody>
                    <a:bodyPr/>
                    <a:lstStyle/>
                    <a:p>
                      <a:pPr>
                        <a:spcAft>
                          <a:spcPts val="0"/>
                        </a:spcAft>
                      </a:pPr>
                      <a:r>
                        <a:rPr lang="it-IT" sz="1200">
                          <a:effectLst/>
                        </a:rPr>
                        <a:t>inglese</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Padronanza  del linguaggio</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Uso dei termini specifici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Non usa termini specifici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Usa in modo non appropriato alcuni termini specifici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Usa alcuni termini specifici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Fa ricorso ai principali termini specifici richiesti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Utilizza i termini specifici necessari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12920294"/>
                  </a:ext>
                </a:extLst>
              </a:tr>
              <a:tr h="522031">
                <a:tc vMerge="1">
                  <a:txBody>
                    <a:bodyPr/>
                    <a:lstStyle/>
                    <a:p>
                      <a:endParaRPr lang="it-IT"/>
                    </a:p>
                  </a:txBody>
                  <a:tcPr/>
                </a:tc>
                <a:tc vMerge="1">
                  <a:txBody>
                    <a:bodyPr/>
                    <a:lstStyle/>
                    <a:p>
                      <a:endParaRPr lang="it-IT"/>
                    </a:p>
                  </a:txBody>
                  <a:tcPr/>
                </a:tc>
                <a:tc>
                  <a:txBody>
                    <a:bodyPr/>
                    <a:lstStyle/>
                    <a:p>
                      <a:pPr>
                        <a:spcAft>
                          <a:spcPts val="0"/>
                        </a:spcAft>
                      </a:pPr>
                      <a:r>
                        <a:rPr lang="it-IT" sz="1200">
                          <a:effectLst/>
                        </a:rPr>
                        <a:t>Correttezza del prodotto</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Correttezza grammaticale e sintattica </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Gravemente scorretto</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Presenta diversi errori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Presenta alcuni errori non gravi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a:effectLst/>
                        </a:rPr>
                        <a:t>Presenta alcuni errori sintattici non gravi</a:t>
                      </a:r>
                      <a:endParaRPr lang="it-IT" sz="120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200" dirty="0">
                          <a:effectLst/>
                        </a:rPr>
                        <a:t>Non presenta errori</a:t>
                      </a:r>
                      <a:endParaRPr lang="it-IT" sz="1200" dirty="0">
                        <a:effectLst/>
                        <a:latin typeface="Cambria" panose="02040503050406030204" pitchFamily="18" charset="0"/>
                        <a:ea typeface="Cambria" panose="02040503050406030204" pitchFamily="18" charset="0"/>
                        <a:cs typeface="Cambria" panose="02040503050406030204" pitchFamily="18" charset="0"/>
                      </a:endParaRPr>
                    </a:p>
                  </a:txBody>
                  <a:tcPr marL="22589" marR="22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76455046"/>
                  </a:ext>
                </a:extLst>
              </a:tr>
            </a:tbl>
          </a:graphicData>
        </a:graphic>
      </p:graphicFrame>
    </p:spTree>
    <p:extLst>
      <p:ext uri="{BB962C8B-B14F-4D97-AF65-F5344CB8AC3E}">
        <p14:creationId xmlns:p14="http://schemas.microsoft.com/office/powerpoint/2010/main" xmlns="" val="4212355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6D22F896-40B5-4ADD-8801-0D06FADFA095}" type="slidenum">
              <a:rPr lang="en-US" smtClean="0"/>
              <a:pPr/>
              <a:t>24</a:t>
            </a:fld>
            <a:endParaRPr lang="en-US" dirty="0"/>
          </a:p>
        </p:txBody>
      </p:sp>
      <p:graphicFrame>
        <p:nvGraphicFramePr>
          <p:cNvPr id="3" name="Tabella 2"/>
          <p:cNvGraphicFramePr>
            <a:graphicFrameLocks noGrp="1"/>
          </p:cNvGraphicFramePr>
          <p:nvPr>
            <p:extLst>
              <p:ext uri="{D42A27DB-BD31-4B8C-83A1-F6EECF244321}">
                <p14:modId xmlns:p14="http://schemas.microsoft.com/office/powerpoint/2010/main" xmlns="" val="1702961407"/>
              </p:ext>
            </p:extLst>
          </p:nvPr>
        </p:nvGraphicFramePr>
        <p:xfrm>
          <a:off x="1249681" y="146314"/>
          <a:ext cx="10180319" cy="6316294"/>
        </p:xfrm>
        <a:graphic>
          <a:graphicData uri="http://schemas.openxmlformats.org/drawingml/2006/table">
            <a:tbl>
              <a:tblPr firstRow="1" firstCol="1" bandRow="1">
                <a:tableStyleId>{5C22544A-7EE6-4342-B048-85BDC9FD1C3A}</a:tableStyleId>
              </a:tblPr>
              <a:tblGrid>
                <a:gridCol w="1467561">
                  <a:extLst>
                    <a:ext uri="{9D8B030D-6E8A-4147-A177-3AD203B41FA5}">
                      <a16:colId xmlns:a16="http://schemas.microsoft.com/office/drawing/2014/main" xmlns="" val="3442788739"/>
                    </a:ext>
                  </a:extLst>
                </a:gridCol>
                <a:gridCol w="1013510">
                  <a:extLst>
                    <a:ext uri="{9D8B030D-6E8A-4147-A177-3AD203B41FA5}">
                      <a16:colId xmlns:a16="http://schemas.microsoft.com/office/drawing/2014/main" xmlns="" val="3268718089"/>
                    </a:ext>
                  </a:extLst>
                </a:gridCol>
                <a:gridCol w="7072724">
                  <a:extLst>
                    <a:ext uri="{9D8B030D-6E8A-4147-A177-3AD203B41FA5}">
                      <a16:colId xmlns:a16="http://schemas.microsoft.com/office/drawing/2014/main" xmlns="" val="130825703"/>
                    </a:ext>
                  </a:extLst>
                </a:gridCol>
                <a:gridCol w="626524">
                  <a:extLst>
                    <a:ext uri="{9D8B030D-6E8A-4147-A177-3AD203B41FA5}">
                      <a16:colId xmlns:a16="http://schemas.microsoft.com/office/drawing/2014/main" xmlns="" val="1229219272"/>
                    </a:ext>
                  </a:extLst>
                </a:gridCol>
              </a:tblGrid>
              <a:tr h="401491">
                <a:tc>
                  <a:txBody>
                    <a:bodyPr/>
                    <a:lstStyle/>
                    <a:p>
                      <a:pPr algn="ctr">
                        <a:spcAft>
                          <a:spcPts val="0"/>
                        </a:spcAft>
                      </a:pPr>
                      <a:r>
                        <a:rPr lang="it-IT" sz="1400">
                          <a:effectLst/>
                        </a:rPr>
                        <a:t>Dimensione </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400">
                          <a:effectLst/>
                        </a:rPr>
                        <a:t>Evidenze criteri</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400">
                          <a:effectLst/>
                        </a:rPr>
                        <a:t>Focus osservazione</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400">
                          <a:effectLst/>
                        </a:rPr>
                        <a:t>Livello</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381532"/>
                  </a:ext>
                </a:extLst>
              </a:tr>
              <a:tr h="732764">
                <a:tc rowSpan="5">
                  <a:txBody>
                    <a:bodyPr/>
                    <a:lstStyle/>
                    <a:p>
                      <a:pPr marL="71755" marR="71755" algn="ctr">
                        <a:spcAft>
                          <a:spcPts val="0"/>
                        </a:spcAft>
                      </a:pPr>
                      <a:r>
                        <a:rPr lang="it-IT" sz="1400">
                          <a:effectLst/>
                        </a:rPr>
                        <a:t>SOCIALE</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marL="71755" marR="71755" algn="ctr">
                        <a:spcAft>
                          <a:spcPts val="0"/>
                        </a:spcAft>
                      </a:pPr>
                      <a:r>
                        <a:rPr lang="it-IT" sz="1400">
                          <a:effectLst/>
                        </a:rPr>
                        <a:t>ORGANIZZAZIONE DEL LAVORO E RISPETTO DEI TEMP ORGANIZZAZIONE DEL LAVORO E RISPETTO DEI TEMPI I</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400">
                          <a:effectLst/>
                        </a:rPr>
                        <a:t>Il tempo a disposizione è stato impiegato in modo dispersivo e la pianificazione del lavoro discontinua e disordinata ha portato a una parziale realizzazione del compito in un tempo maggiore rispetto a quello indicato.</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400">
                          <a:effectLst/>
                        </a:rPr>
                        <a:t>1</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56723972"/>
                  </a:ext>
                </a:extLst>
              </a:tr>
              <a:tr h="732764">
                <a:tc vMerge="1">
                  <a:txBody>
                    <a:bodyPr/>
                    <a:lstStyle/>
                    <a:p>
                      <a:endParaRPr lang="it-IT"/>
                    </a:p>
                  </a:txBody>
                  <a:tcPr/>
                </a:tc>
                <a:tc vMerge="1">
                  <a:txBody>
                    <a:bodyPr/>
                    <a:lstStyle/>
                    <a:p>
                      <a:endParaRPr lang="it-IT"/>
                    </a:p>
                  </a:txBody>
                  <a:tcPr/>
                </a:tc>
                <a:tc>
                  <a:txBody>
                    <a:bodyPr/>
                    <a:lstStyle/>
                    <a:p>
                      <a:pPr>
                        <a:spcAft>
                          <a:spcPts val="0"/>
                        </a:spcAft>
                      </a:pPr>
                      <a:r>
                        <a:rPr lang="it-IT" sz="1400">
                          <a:effectLst/>
                        </a:rPr>
                        <a:t>Il tempo a disposizione è stato impiegato in modo dispersivo e la disordinata organizzazione  del lavoro ha determinato una realizzazione del compito superficiale e/o in un tempo più ampio rispetto a quanto indicato.</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400">
                          <a:effectLst/>
                        </a:rPr>
                        <a:t>2</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59487023"/>
                  </a:ext>
                </a:extLst>
              </a:tr>
              <a:tr h="732764">
                <a:tc vMerge="1">
                  <a:txBody>
                    <a:bodyPr/>
                    <a:lstStyle/>
                    <a:p>
                      <a:endParaRPr lang="it-IT"/>
                    </a:p>
                  </a:txBody>
                  <a:tcPr/>
                </a:tc>
                <a:tc vMerge="1">
                  <a:txBody>
                    <a:bodyPr/>
                    <a:lstStyle/>
                    <a:p>
                      <a:endParaRPr lang="it-IT"/>
                    </a:p>
                  </a:txBody>
                  <a:tcPr/>
                </a:tc>
                <a:tc>
                  <a:txBody>
                    <a:bodyPr/>
                    <a:lstStyle/>
                    <a:p>
                      <a:pPr>
                        <a:spcAft>
                          <a:spcPts val="0"/>
                        </a:spcAft>
                      </a:pPr>
                      <a:r>
                        <a:rPr lang="it-IT" sz="1400">
                          <a:effectLst/>
                        </a:rPr>
                        <a:t>L’organizzazione del lavoro non è sempre stata efficace e il tempo a disposizione è stato impiegato in modo discontinuo. La realizzazione del prodotto è avvenuta ma può aver richiesto un tempo non pienamente rispondente a quanto previsto.</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400">
                          <a:effectLst/>
                        </a:rPr>
                        <a:t>3</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6786074"/>
                  </a:ext>
                </a:extLst>
              </a:tr>
              <a:tr h="602236">
                <a:tc vMerge="1">
                  <a:txBody>
                    <a:bodyPr/>
                    <a:lstStyle/>
                    <a:p>
                      <a:endParaRPr lang="it-IT"/>
                    </a:p>
                  </a:txBody>
                  <a:tcPr/>
                </a:tc>
                <a:tc vMerge="1">
                  <a:txBody>
                    <a:bodyPr/>
                    <a:lstStyle/>
                    <a:p>
                      <a:endParaRPr lang="it-IT"/>
                    </a:p>
                  </a:txBody>
                  <a:tcPr/>
                </a:tc>
                <a:tc>
                  <a:txBody>
                    <a:bodyPr/>
                    <a:lstStyle/>
                    <a:p>
                      <a:pPr>
                        <a:spcAft>
                          <a:spcPts val="0"/>
                        </a:spcAft>
                      </a:pPr>
                      <a:r>
                        <a:rPr lang="it-IT" sz="1400">
                          <a:effectLst/>
                        </a:rPr>
                        <a:t>Il tempo a disposizione è stato impiegato in modo produttivo e la corretta organizzazione del lavoro ha richiesto un tempo per la realizzazione del compito conforme alle richieste.</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400">
                          <a:effectLst/>
                        </a:rPr>
                        <a:t>4</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6152526"/>
                  </a:ext>
                </a:extLst>
              </a:tr>
              <a:tr h="732764">
                <a:tc vMerge="1">
                  <a:txBody>
                    <a:bodyPr/>
                    <a:lstStyle/>
                    <a:p>
                      <a:endParaRPr lang="it-IT"/>
                    </a:p>
                  </a:txBody>
                  <a:tcPr/>
                </a:tc>
                <a:tc vMerge="1">
                  <a:txBody>
                    <a:bodyPr/>
                    <a:lstStyle/>
                    <a:p>
                      <a:endParaRPr lang="it-IT"/>
                    </a:p>
                  </a:txBody>
                  <a:tcPr/>
                </a:tc>
                <a:tc>
                  <a:txBody>
                    <a:bodyPr/>
                    <a:lstStyle/>
                    <a:p>
                      <a:pPr>
                        <a:spcAft>
                          <a:spcPts val="0"/>
                        </a:spcAft>
                      </a:pPr>
                      <a:r>
                        <a:rPr lang="it-IT" sz="1400">
                          <a:effectLst/>
                        </a:rPr>
                        <a:t>Il tempo a disposizione è stato usato in modo efficace e la pianificazione delle attività secondo un ordine di priorità ha richiesto un tempo per la realizzazione del lavoro pienamente conforme alle richieste.</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400">
                          <a:effectLst/>
                        </a:rPr>
                        <a:t>5</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76213311"/>
                  </a:ext>
                </a:extLst>
              </a:tr>
              <a:tr h="401491">
                <a:tc rowSpan="5">
                  <a:txBody>
                    <a:bodyPr/>
                    <a:lstStyle/>
                    <a:p>
                      <a:pPr marL="71755" marR="71755" algn="ctr">
                        <a:spcAft>
                          <a:spcPts val="0"/>
                        </a:spcAft>
                      </a:pPr>
                      <a:r>
                        <a:rPr lang="it-IT" sz="1400">
                          <a:effectLst/>
                        </a:rPr>
                        <a:t>SOCIALE</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marL="71755" marR="71755" algn="ctr">
                        <a:spcAft>
                          <a:spcPts val="0"/>
                        </a:spcAft>
                      </a:pPr>
                      <a:r>
                        <a:rPr lang="it-IT" sz="1400">
                          <a:effectLst/>
                        </a:rPr>
                        <a:t>COLLABORAZIONE E DISPONIBILITÀ AD ASSUMERSI INCARICHI E A PORTARLI A TERMINE</a:t>
                      </a:r>
                    </a:p>
                    <a:p>
                      <a:pPr marL="71755" marR="71755">
                        <a:spcAft>
                          <a:spcPts val="0"/>
                        </a:spcAft>
                      </a:pPr>
                      <a:r>
                        <a:rPr lang="it-IT" sz="1400">
                          <a:effectLst/>
                        </a:rPr>
                        <a:t> </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it-IT" sz="1400">
                          <a:effectLst/>
                        </a:rPr>
                        <a:t>Nel gruppo di lavoro coopera in modo parziale e porta a termine gli incarichi solo se sollecitato</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400">
                          <a:effectLst/>
                        </a:rPr>
                        <a:t>1</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8187868"/>
                  </a:ext>
                </a:extLst>
              </a:tr>
              <a:tr h="401491">
                <a:tc vMerge="1">
                  <a:txBody>
                    <a:bodyPr/>
                    <a:lstStyle/>
                    <a:p>
                      <a:endParaRPr lang="it-IT"/>
                    </a:p>
                  </a:txBody>
                  <a:tcPr/>
                </a:tc>
                <a:tc vMerge="1">
                  <a:txBody>
                    <a:bodyPr/>
                    <a:lstStyle/>
                    <a:p>
                      <a:endParaRPr lang="it-IT"/>
                    </a:p>
                  </a:txBody>
                  <a:tcPr/>
                </a:tc>
                <a:tc>
                  <a:txBody>
                    <a:bodyPr/>
                    <a:lstStyle/>
                    <a:p>
                      <a:pPr>
                        <a:spcAft>
                          <a:spcPts val="0"/>
                        </a:spcAft>
                      </a:pPr>
                      <a:r>
                        <a:rPr lang="it-IT" sz="1400">
                          <a:effectLst/>
                        </a:rPr>
                        <a:t>Nel gruppo di lavoro accetta di cooperare ma porta a termine gli incarichi con discontinuità</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400">
                          <a:effectLst/>
                        </a:rPr>
                        <a:t>2</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16334407"/>
                  </a:ext>
                </a:extLst>
              </a:tr>
              <a:tr h="401491">
                <a:tc vMerge="1">
                  <a:txBody>
                    <a:bodyPr/>
                    <a:lstStyle/>
                    <a:p>
                      <a:endParaRPr lang="it-IT"/>
                    </a:p>
                  </a:txBody>
                  <a:tcPr/>
                </a:tc>
                <a:tc vMerge="1">
                  <a:txBody>
                    <a:bodyPr/>
                    <a:lstStyle/>
                    <a:p>
                      <a:endParaRPr lang="it-IT"/>
                    </a:p>
                  </a:txBody>
                  <a:tcPr/>
                </a:tc>
                <a:tc>
                  <a:txBody>
                    <a:bodyPr/>
                    <a:lstStyle/>
                    <a:p>
                      <a:pPr>
                        <a:spcAft>
                          <a:spcPts val="0"/>
                        </a:spcAft>
                      </a:pPr>
                      <a:r>
                        <a:rPr lang="it-IT" sz="1400">
                          <a:effectLst/>
                        </a:rPr>
                        <a:t>Assume incarichi e li porta a termine cooperando con il gruppo ma senza essere propositivo.</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400">
                          <a:effectLst/>
                        </a:rPr>
                        <a:t>3</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9792043"/>
                  </a:ext>
                </a:extLst>
              </a:tr>
              <a:tr h="549573">
                <a:tc vMerge="1">
                  <a:txBody>
                    <a:bodyPr/>
                    <a:lstStyle/>
                    <a:p>
                      <a:endParaRPr lang="it-IT"/>
                    </a:p>
                  </a:txBody>
                  <a:tcPr/>
                </a:tc>
                <a:tc vMerge="1">
                  <a:txBody>
                    <a:bodyPr/>
                    <a:lstStyle/>
                    <a:p>
                      <a:endParaRPr lang="it-IT"/>
                    </a:p>
                  </a:txBody>
                  <a:tcPr/>
                </a:tc>
                <a:tc>
                  <a:txBody>
                    <a:bodyPr/>
                    <a:lstStyle/>
                    <a:p>
                      <a:pPr>
                        <a:spcAft>
                          <a:spcPts val="0"/>
                        </a:spcAft>
                      </a:pPr>
                      <a:r>
                        <a:rPr lang="it-IT" sz="1400">
                          <a:effectLst/>
                        </a:rPr>
                        <a:t>Assume incarichi e li porta a termine con apprezzabile senso di responsabilità cooperando con il gruppo in modo costante e propositivo.</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400">
                          <a:effectLst/>
                        </a:rPr>
                        <a:t>4</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51318163"/>
                  </a:ext>
                </a:extLst>
              </a:tr>
              <a:tr h="602236">
                <a:tc vMerge="1">
                  <a:txBody>
                    <a:bodyPr/>
                    <a:lstStyle/>
                    <a:p>
                      <a:endParaRPr lang="it-IT"/>
                    </a:p>
                  </a:txBody>
                  <a:tcPr/>
                </a:tc>
                <a:tc vMerge="1">
                  <a:txBody>
                    <a:bodyPr/>
                    <a:lstStyle/>
                    <a:p>
                      <a:endParaRPr lang="it-IT"/>
                    </a:p>
                  </a:txBody>
                  <a:tcPr/>
                </a:tc>
                <a:tc>
                  <a:txBody>
                    <a:bodyPr/>
                    <a:lstStyle/>
                    <a:p>
                      <a:pPr>
                        <a:spcAft>
                          <a:spcPts val="0"/>
                        </a:spcAft>
                      </a:pPr>
                      <a:r>
                        <a:rPr lang="it-IT" sz="1400">
                          <a:effectLst/>
                        </a:rPr>
                        <a:t>Assume volentieri incarichi e li porta a termine con notevole senso di responsabilità. Coopera con il gruppo all’interno del quale è di supporto agli altri e valorizza i contributi altrui.</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400" dirty="0">
                          <a:effectLst/>
                        </a:rPr>
                        <a:t>5</a:t>
                      </a:r>
                      <a:endParaRPr lang="it-IT" sz="1400" dirty="0">
                        <a:effectLst/>
                        <a:latin typeface="Cambria" panose="02040503050406030204" pitchFamily="18" charset="0"/>
                        <a:ea typeface="Cambria" panose="02040503050406030204" pitchFamily="18" charset="0"/>
                        <a:cs typeface="Cambria" panose="02040503050406030204" pitchFamily="18" charset="0"/>
                      </a:endParaRPr>
                    </a:p>
                  </a:txBody>
                  <a:tcPr marL="34121" marR="341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12911126"/>
                  </a:ext>
                </a:extLst>
              </a:tr>
            </a:tbl>
          </a:graphicData>
        </a:graphic>
      </p:graphicFrame>
    </p:spTree>
    <p:extLst>
      <p:ext uri="{BB962C8B-B14F-4D97-AF65-F5344CB8AC3E}">
        <p14:creationId xmlns:p14="http://schemas.microsoft.com/office/powerpoint/2010/main" xmlns="" val="2495540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1678" y="382384"/>
            <a:ext cx="10178322" cy="1739023"/>
          </a:xfrm>
        </p:spPr>
        <p:txBody>
          <a:bodyPr>
            <a:noAutofit/>
          </a:bodyPr>
          <a:lstStyle/>
          <a:p>
            <a:r>
              <a:rPr lang="it-IT" sz="4000" dirty="0"/>
              <a:t>Come conciliare valutazione «amministrativa» e valutazione formativa?</a:t>
            </a:r>
          </a:p>
        </p:txBody>
      </p:sp>
      <p:sp>
        <p:nvSpPr>
          <p:cNvPr id="3" name="Segnaposto contenuto 2"/>
          <p:cNvSpPr>
            <a:spLocks noGrp="1"/>
          </p:cNvSpPr>
          <p:nvPr>
            <p:ph idx="1"/>
          </p:nvPr>
        </p:nvSpPr>
        <p:spPr>
          <a:xfrm>
            <a:off x="1251678" y="2499360"/>
            <a:ext cx="10178322" cy="3380232"/>
          </a:xfrm>
        </p:spPr>
        <p:txBody>
          <a:bodyPr>
            <a:normAutofit/>
          </a:bodyPr>
          <a:lstStyle/>
          <a:p>
            <a:pPr marL="0" indent="0">
              <a:buNone/>
            </a:pPr>
            <a:r>
              <a:rPr lang="it-IT" sz="2800" dirty="0">
                <a:solidFill>
                  <a:schemeClr val="tx1"/>
                </a:solidFill>
              </a:rPr>
              <a:t>Due piste seguite dalle reti di indirizzo:</a:t>
            </a:r>
          </a:p>
          <a:p>
            <a:pPr marL="0" indent="0">
              <a:buNone/>
            </a:pPr>
            <a:endParaRPr lang="it-IT" sz="2800" dirty="0">
              <a:solidFill>
                <a:schemeClr val="tx1"/>
              </a:solidFill>
            </a:endParaRPr>
          </a:p>
          <a:p>
            <a:r>
              <a:rPr lang="it-IT" sz="2800" dirty="0">
                <a:solidFill>
                  <a:schemeClr val="tx1"/>
                </a:solidFill>
              </a:rPr>
              <a:t>Far coincidere le </a:t>
            </a:r>
            <a:r>
              <a:rPr lang="it-IT" sz="2800" dirty="0" err="1">
                <a:solidFill>
                  <a:schemeClr val="tx1"/>
                </a:solidFill>
              </a:rPr>
              <a:t>UdA</a:t>
            </a:r>
            <a:r>
              <a:rPr lang="it-IT" sz="2800" dirty="0">
                <a:solidFill>
                  <a:schemeClr val="tx1"/>
                </a:solidFill>
              </a:rPr>
              <a:t> con i «periodi didattici»</a:t>
            </a:r>
          </a:p>
          <a:p>
            <a:endParaRPr lang="it-IT" sz="2800" dirty="0">
              <a:solidFill>
                <a:schemeClr val="tx1"/>
              </a:solidFill>
            </a:endParaRPr>
          </a:p>
          <a:p>
            <a:r>
              <a:rPr lang="it-IT" sz="2800" dirty="0">
                <a:solidFill>
                  <a:schemeClr val="tx1"/>
                </a:solidFill>
              </a:rPr>
              <a:t>Raccordare  la valutazione delle competenze e la valutazione delle discipline attraverso  il ricorso ad un «peso ponderato»</a:t>
            </a:r>
          </a:p>
          <a:p>
            <a:endParaRPr lang="it-IT" sz="2800" dirty="0">
              <a:solidFill>
                <a:schemeClr val="tx1"/>
              </a:solidFill>
            </a:endParaRPr>
          </a:p>
        </p:txBody>
      </p:sp>
      <p:sp>
        <p:nvSpPr>
          <p:cNvPr id="4" name="Segnaposto numero diapositiva 3"/>
          <p:cNvSpPr>
            <a:spLocks noGrp="1"/>
          </p:cNvSpPr>
          <p:nvPr>
            <p:ph type="sldNum" sz="quarter" idx="12"/>
          </p:nvPr>
        </p:nvSpPr>
        <p:spPr/>
        <p:txBody>
          <a:bodyPr/>
          <a:lstStyle/>
          <a:p>
            <a:fld id="{6D22F896-40B5-4ADD-8801-0D06FADFA095}" type="slidenum">
              <a:rPr lang="en-US" smtClean="0"/>
              <a:pPr/>
              <a:t>25</a:t>
            </a:fld>
            <a:endParaRPr lang="en-US" dirty="0"/>
          </a:p>
        </p:txBody>
      </p:sp>
    </p:spTree>
    <p:extLst>
      <p:ext uri="{BB962C8B-B14F-4D97-AF65-F5344CB8AC3E}">
        <p14:creationId xmlns:p14="http://schemas.microsoft.com/office/powerpoint/2010/main" xmlns="" val="2726038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xmlns="" id="{8C2AC8E7-4AF5-354E-AE6F-73FE3B0BC684}"/>
              </a:ext>
            </a:extLst>
          </p:cNvPr>
          <p:cNvSpPr>
            <a:spLocks noGrp="1"/>
          </p:cNvSpPr>
          <p:nvPr>
            <p:ph type="sldNum" sz="quarter" idx="12"/>
          </p:nvPr>
        </p:nvSpPr>
        <p:spPr/>
        <p:txBody>
          <a:bodyPr/>
          <a:lstStyle/>
          <a:p>
            <a:fld id="{6D22F896-40B5-4ADD-8801-0D06FADFA095}" type="slidenum">
              <a:rPr lang="en-US" smtClean="0"/>
              <a:pPr/>
              <a:t>26</a:t>
            </a:fld>
            <a:endParaRPr lang="en-US" dirty="0"/>
          </a:p>
        </p:txBody>
      </p:sp>
      <p:graphicFrame>
        <p:nvGraphicFramePr>
          <p:cNvPr id="3" name="Tabella 2"/>
          <p:cNvGraphicFramePr>
            <a:graphicFrameLocks noGrp="1"/>
          </p:cNvGraphicFramePr>
          <p:nvPr>
            <p:extLst/>
          </p:nvPr>
        </p:nvGraphicFramePr>
        <p:xfrm>
          <a:off x="2243565" y="2286001"/>
          <a:ext cx="8194548" cy="3569970"/>
        </p:xfrm>
        <a:graphic>
          <a:graphicData uri="http://schemas.openxmlformats.org/drawingml/2006/table">
            <a:tbl>
              <a:tblPr>
                <a:tableStyleId>{5C22544A-7EE6-4342-B048-85BDC9FD1C3A}</a:tableStyleId>
              </a:tblPr>
              <a:tblGrid>
                <a:gridCol w="1865139">
                  <a:extLst>
                    <a:ext uri="{9D8B030D-6E8A-4147-A177-3AD203B41FA5}">
                      <a16:colId xmlns:a16="http://schemas.microsoft.com/office/drawing/2014/main" xmlns="" val="2720663537"/>
                    </a:ext>
                  </a:extLst>
                </a:gridCol>
                <a:gridCol w="3174221">
                  <a:extLst>
                    <a:ext uri="{9D8B030D-6E8A-4147-A177-3AD203B41FA5}">
                      <a16:colId xmlns:a16="http://schemas.microsoft.com/office/drawing/2014/main" xmlns="" val="600834607"/>
                    </a:ext>
                  </a:extLst>
                </a:gridCol>
                <a:gridCol w="3155188">
                  <a:extLst>
                    <a:ext uri="{9D8B030D-6E8A-4147-A177-3AD203B41FA5}">
                      <a16:colId xmlns:a16="http://schemas.microsoft.com/office/drawing/2014/main" xmlns="" val="3735946088"/>
                    </a:ext>
                  </a:extLst>
                </a:gridCol>
              </a:tblGrid>
              <a:tr h="650673">
                <a:tc>
                  <a:txBody>
                    <a:bodyPr/>
                    <a:lstStyle/>
                    <a:p>
                      <a:pPr algn="ctr">
                        <a:lnSpc>
                          <a:spcPct val="107000"/>
                        </a:lnSpc>
                        <a:spcAft>
                          <a:spcPts val="0"/>
                        </a:spcAft>
                      </a:pPr>
                      <a:r>
                        <a:rPr lang="it-IT" sz="1800" i="1" dirty="0">
                          <a:effectLst/>
                        </a:rPr>
                        <a:t>Area</a:t>
                      </a:r>
                      <a:endParaRPr lang="it-IT" sz="1800" i="1"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it-IT" sz="1800" i="1" dirty="0">
                          <a:effectLst/>
                        </a:rPr>
                        <a:t>Valutazione insegnamenti</a:t>
                      </a:r>
                      <a:endParaRPr lang="it-IT" sz="1800" i="1"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it-IT" sz="1800" i="1" dirty="0">
                          <a:effectLst/>
                        </a:rPr>
                        <a:t>Valutazione/certificazione competenze</a:t>
                      </a:r>
                      <a:endParaRPr lang="it-IT" sz="1800" i="1"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99547011"/>
                  </a:ext>
                </a:extLst>
              </a:tr>
              <a:tr h="650673">
                <a:tc>
                  <a:txBody>
                    <a:bodyPr/>
                    <a:lstStyle/>
                    <a:p>
                      <a:pPr>
                        <a:lnSpc>
                          <a:spcPct val="107000"/>
                        </a:lnSpc>
                        <a:spcAft>
                          <a:spcPts val="0"/>
                        </a:spcAft>
                      </a:pPr>
                      <a:r>
                        <a:rPr lang="it-IT" sz="1800" b="1" dirty="0">
                          <a:effectLst/>
                        </a:rPr>
                        <a:t>Tipologie di prove</a:t>
                      </a:r>
                      <a:endParaRPr lang="it-IT" sz="1800" b="1"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800">
                          <a:effectLst/>
                        </a:rPr>
                        <a:t>Scritte, orali, pratiche, strutturate, semistrutturate</a:t>
                      </a:r>
                      <a:endParaRPr lang="it-IT"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800">
                          <a:effectLst/>
                        </a:rPr>
                        <a:t>Prove esperte, prove di competenza, </a:t>
                      </a:r>
                      <a:endParaRPr lang="it-IT"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32274221"/>
                  </a:ext>
                </a:extLst>
              </a:tr>
              <a:tr h="410392">
                <a:tc>
                  <a:txBody>
                    <a:bodyPr/>
                    <a:lstStyle/>
                    <a:p>
                      <a:pPr>
                        <a:lnSpc>
                          <a:spcPct val="107000"/>
                        </a:lnSpc>
                        <a:spcAft>
                          <a:spcPts val="0"/>
                        </a:spcAft>
                      </a:pPr>
                      <a:r>
                        <a:rPr lang="it-IT" sz="1800" b="1" dirty="0">
                          <a:effectLst/>
                        </a:rPr>
                        <a:t>Modalità di valutazione</a:t>
                      </a:r>
                      <a:endParaRPr lang="it-IT" sz="1800" b="1"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800">
                          <a:effectLst/>
                        </a:rPr>
                        <a:t>Voti in decimi/centesimi</a:t>
                      </a:r>
                      <a:endParaRPr lang="it-IT"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800">
                          <a:effectLst/>
                        </a:rPr>
                        <a:t>Livelli/utilizzo di rubriche</a:t>
                      </a:r>
                      <a:endParaRPr lang="it-IT"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91666976"/>
                  </a:ext>
                </a:extLst>
              </a:tr>
              <a:tr h="650673">
                <a:tc>
                  <a:txBody>
                    <a:bodyPr/>
                    <a:lstStyle/>
                    <a:p>
                      <a:pPr>
                        <a:lnSpc>
                          <a:spcPct val="107000"/>
                        </a:lnSpc>
                        <a:spcAft>
                          <a:spcPts val="0"/>
                        </a:spcAft>
                      </a:pPr>
                      <a:r>
                        <a:rPr lang="it-IT" sz="1800" b="1" dirty="0">
                          <a:effectLst/>
                        </a:rPr>
                        <a:t>Contesti valutativi</a:t>
                      </a:r>
                      <a:endParaRPr lang="it-IT" sz="1800" b="1"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800">
                          <a:effectLst/>
                        </a:rPr>
                        <a:t>Classe, azienda, laboratorio</a:t>
                      </a:r>
                      <a:endParaRPr lang="it-IT"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800" dirty="0">
                          <a:effectLst/>
                        </a:rPr>
                        <a:t>Tutti (anche ambienti esterni alla scuola;</a:t>
                      </a:r>
                      <a:r>
                        <a:rPr lang="it-IT" sz="1800" baseline="0" dirty="0">
                          <a:effectLst/>
                        </a:rPr>
                        <a:t> cfr.</a:t>
                      </a:r>
                      <a:r>
                        <a:rPr lang="it-IT" sz="1800" dirty="0">
                          <a:effectLst/>
                        </a:rPr>
                        <a:t> PCTO)</a:t>
                      </a:r>
                      <a:endParaRPr lang="it-IT"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3931572"/>
                  </a:ext>
                </a:extLst>
              </a:tr>
              <a:tr h="410392">
                <a:tc>
                  <a:txBody>
                    <a:bodyPr/>
                    <a:lstStyle/>
                    <a:p>
                      <a:pPr>
                        <a:lnSpc>
                          <a:spcPct val="107000"/>
                        </a:lnSpc>
                        <a:spcAft>
                          <a:spcPts val="0"/>
                        </a:spcAft>
                      </a:pPr>
                      <a:r>
                        <a:rPr lang="it-IT" sz="1800" b="1" dirty="0">
                          <a:effectLst/>
                        </a:rPr>
                        <a:t>Organo di valutazione</a:t>
                      </a:r>
                      <a:endParaRPr lang="it-IT" sz="1800" b="1"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800">
                          <a:effectLst/>
                        </a:rPr>
                        <a:t>Consiglio di classe</a:t>
                      </a:r>
                      <a:endParaRPr lang="it-IT"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it-IT" sz="1800" dirty="0">
                          <a:effectLst/>
                        </a:rPr>
                        <a:t>Consiglio di classe - commissioni</a:t>
                      </a:r>
                      <a:endParaRPr lang="it-IT"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16804890"/>
                  </a:ext>
                </a:extLst>
              </a:tr>
            </a:tbl>
          </a:graphicData>
        </a:graphic>
      </p:graphicFrame>
      <p:sp>
        <p:nvSpPr>
          <p:cNvPr id="7" name="Segnaposto contenuto 6">
            <a:extLst>
              <a:ext uri="{FF2B5EF4-FFF2-40B4-BE49-F238E27FC236}">
                <a16:creationId xmlns:a16="http://schemas.microsoft.com/office/drawing/2014/main" xmlns="" id="{BF8632ED-0E6A-DC46-97F7-CD5EA188477C}"/>
              </a:ext>
            </a:extLst>
          </p:cNvPr>
          <p:cNvSpPr>
            <a:spLocks noGrp="1"/>
          </p:cNvSpPr>
          <p:nvPr>
            <p:ph idx="1"/>
          </p:nvPr>
        </p:nvSpPr>
        <p:spPr>
          <a:xfrm>
            <a:off x="4335255" y="493546"/>
            <a:ext cx="4011168" cy="1420367"/>
          </a:xfrm>
          <a:prstGeom prst="irregularSeal2">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ctr">
              <a:buNone/>
            </a:pPr>
            <a:r>
              <a:rPr lang="it-IT" dirty="0"/>
              <a:t>Es. Rete IP agrari</a:t>
            </a:r>
          </a:p>
        </p:txBody>
      </p:sp>
    </p:spTree>
    <p:extLst>
      <p:ext uri="{BB962C8B-B14F-4D97-AF65-F5344CB8AC3E}">
        <p14:creationId xmlns:p14="http://schemas.microsoft.com/office/powerpoint/2010/main" xmlns="" val="3808936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F1113C45-8EF0-CD48-B6C5-445F7B4AF49F}"/>
              </a:ext>
            </a:extLst>
          </p:cNvPr>
          <p:cNvSpPr>
            <a:spLocks noGrp="1"/>
          </p:cNvSpPr>
          <p:nvPr>
            <p:ph type="title"/>
          </p:nvPr>
        </p:nvSpPr>
        <p:spPr>
          <a:xfrm>
            <a:off x="3242929" y="1073888"/>
            <a:ext cx="8187071" cy="4064627"/>
          </a:xfrm>
        </p:spPr>
        <p:txBody>
          <a:bodyPr>
            <a:normAutofit/>
          </a:bodyPr>
          <a:lstStyle/>
          <a:p>
            <a:r>
              <a:rPr lang="it-IT" sz="6000" dirty="0"/>
              <a:t>3. Alcune questioni generali aperte</a:t>
            </a:r>
          </a:p>
        </p:txBody>
      </p:sp>
      <p:sp>
        <p:nvSpPr>
          <p:cNvPr id="4" name="Segnaposto testo 3">
            <a:extLst>
              <a:ext uri="{FF2B5EF4-FFF2-40B4-BE49-F238E27FC236}">
                <a16:creationId xmlns:a16="http://schemas.microsoft.com/office/drawing/2014/main" xmlns="" id="{673C3F52-CE29-CD4B-B3FC-EC233CC97F36}"/>
              </a:ext>
            </a:extLst>
          </p:cNvPr>
          <p:cNvSpPr>
            <a:spLocks noGrp="1"/>
          </p:cNvSpPr>
          <p:nvPr>
            <p:ph type="body" idx="1"/>
          </p:nvPr>
        </p:nvSpPr>
        <p:spPr/>
        <p:txBody>
          <a:bodyPr/>
          <a:lstStyle/>
          <a:p>
            <a:endParaRPr lang="it-IT"/>
          </a:p>
        </p:txBody>
      </p:sp>
      <p:sp>
        <p:nvSpPr>
          <p:cNvPr id="2" name="Segnaposto numero diapositiva 1">
            <a:extLst>
              <a:ext uri="{FF2B5EF4-FFF2-40B4-BE49-F238E27FC236}">
                <a16:creationId xmlns:a16="http://schemas.microsoft.com/office/drawing/2014/main" xmlns="" id="{631B55DA-9E56-3A47-9B32-2D802858797A}"/>
              </a:ext>
            </a:extLst>
          </p:cNvPr>
          <p:cNvSpPr>
            <a:spLocks noGrp="1"/>
          </p:cNvSpPr>
          <p:nvPr>
            <p:ph type="sldNum" sz="quarter" idx="12"/>
          </p:nvPr>
        </p:nvSpPr>
        <p:spPr/>
        <p:txBody>
          <a:bodyPr/>
          <a:lstStyle/>
          <a:p>
            <a:fld id="{6D22F896-40B5-4ADD-8801-0D06FADFA095}" type="slidenum">
              <a:rPr lang="en-US" smtClean="0"/>
              <a:pPr/>
              <a:t>27</a:t>
            </a:fld>
            <a:endParaRPr lang="en-US" dirty="0"/>
          </a:p>
        </p:txBody>
      </p:sp>
    </p:spTree>
    <p:extLst>
      <p:ext uri="{BB962C8B-B14F-4D97-AF65-F5344CB8AC3E}">
        <p14:creationId xmlns:p14="http://schemas.microsoft.com/office/powerpoint/2010/main" xmlns="" val="2457421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xmlns="" id="{8A85ED27-DFE5-D54B-8D08-75DDD95E676B}"/>
              </a:ext>
            </a:extLst>
          </p:cNvPr>
          <p:cNvSpPr>
            <a:spLocks noGrp="1"/>
          </p:cNvSpPr>
          <p:nvPr>
            <p:ph type="title"/>
          </p:nvPr>
        </p:nvSpPr>
        <p:spPr/>
        <p:txBody>
          <a:bodyPr>
            <a:normAutofit/>
          </a:bodyPr>
          <a:lstStyle/>
          <a:p>
            <a:r>
              <a:rPr lang="it-IT" sz="4000" dirty="0"/>
              <a:t>Due nodi emblematici emersi nella prima fase dell’adozione delle linee guida </a:t>
            </a:r>
          </a:p>
        </p:txBody>
      </p:sp>
      <p:sp>
        <p:nvSpPr>
          <p:cNvPr id="6" name="Segnaposto contenuto 5">
            <a:extLst>
              <a:ext uri="{FF2B5EF4-FFF2-40B4-BE49-F238E27FC236}">
                <a16:creationId xmlns:a16="http://schemas.microsoft.com/office/drawing/2014/main" xmlns="" id="{881AD483-D5E3-9D4F-89B4-BC93F135494C}"/>
              </a:ext>
            </a:extLst>
          </p:cNvPr>
          <p:cNvSpPr>
            <a:spLocks noGrp="1"/>
          </p:cNvSpPr>
          <p:nvPr>
            <p:ph idx="1"/>
          </p:nvPr>
        </p:nvSpPr>
        <p:spPr/>
        <p:txBody>
          <a:bodyPr>
            <a:normAutofit/>
          </a:bodyPr>
          <a:lstStyle/>
          <a:p>
            <a:r>
              <a:rPr lang="it-IT" sz="2400" dirty="0">
                <a:solidFill>
                  <a:schemeClr val="tx1"/>
                </a:solidFill>
              </a:rPr>
              <a:t>Come conciliare la dinamica di apprendimento che porta all’acquisizione di </a:t>
            </a:r>
            <a:r>
              <a:rPr lang="it-IT" sz="2400" b="1" dirty="0">
                <a:solidFill>
                  <a:schemeClr val="tx1"/>
                </a:solidFill>
              </a:rPr>
              <a:t>competenze</a:t>
            </a:r>
            <a:r>
              <a:rPr lang="it-IT" sz="2400" dirty="0">
                <a:solidFill>
                  <a:schemeClr val="tx1"/>
                </a:solidFill>
              </a:rPr>
              <a:t> (generalmente comuni a più insegnamenti), con la normativa sulla valutazione dettata dal D.P.R. 122/2009, che prevede </a:t>
            </a:r>
            <a:r>
              <a:rPr lang="it-IT" sz="2400" b="1" dirty="0">
                <a:solidFill>
                  <a:srgbClr val="FF0000"/>
                </a:solidFill>
              </a:rPr>
              <a:t>l’espressione di un voto numerico </a:t>
            </a:r>
            <a:r>
              <a:rPr lang="it-IT" sz="2400" b="1" dirty="0">
                <a:solidFill>
                  <a:schemeClr val="tx1"/>
                </a:solidFill>
              </a:rPr>
              <a:t>sul profitto </a:t>
            </a:r>
            <a:r>
              <a:rPr lang="it-IT" sz="2400" dirty="0">
                <a:solidFill>
                  <a:schemeClr val="tx1"/>
                </a:solidFill>
              </a:rPr>
              <a:t>raggiunto nei singoli insegnamenti.</a:t>
            </a:r>
          </a:p>
          <a:p>
            <a:endParaRPr lang="it-IT" sz="2400" dirty="0"/>
          </a:p>
          <a:p>
            <a:r>
              <a:rPr lang="it-IT" sz="2400" dirty="0">
                <a:solidFill>
                  <a:schemeClr val="tx1"/>
                </a:solidFill>
              </a:rPr>
              <a:t>Come contemperare la valutazione annuale con la valutazione formativa delle progressioni degli studenti: il caso della </a:t>
            </a:r>
            <a:r>
              <a:rPr lang="it-IT" sz="2400" b="1" dirty="0">
                <a:solidFill>
                  <a:srgbClr val="FF0000"/>
                </a:solidFill>
              </a:rPr>
              <a:t>valutazione intermedia nel primo biennio.</a:t>
            </a:r>
          </a:p>
        </p:txBody>
      </p:sp>
      <p:sp>
        <p:nvSpPr>
          <p:cNvPr id="4" name="Segnaposto numero diapositiva 3">
            <a:extLst>
              <a:ext uri="{FF2B5EF4-FFF2-40B4-BE49-F238E27FC236}">
                <a16:creationId xmlns:a16="http://schemas.microsoft.com/office/drawing/2014/main" xmlns="" id="{1206550E-C296-6D46-9D91-DE2698E7B1B5}"/>
              </a:ext>
            </a:extLst>
          </p:cNvPr>
          <p:cNvSpPr>
            <a:spLocks noGrp="1"/>
          </p:cNvSpPr>
          <p:nvPr>
            <p:ph type="sldNum" sz="quarter" idx="12"/>
          </p:nvPr>
        </p:nvSpPr>
        <p:spPr/>
        <p:txBody>
          <a:bodyPr/>
          <a:lstStyle/>
          <a:p>
            <a:fld id="{6D22F896-40B5-4ADD-8801-0D06FADFA095}" type="slidenum">
              <a:rPr lang="en-US" smtClean="0"/>
              <a:pPr/>
              <a:t>28</a:t>
            </a:fld>
            <a:endParaRPr lang="en-US" dirty="0"/>
          </a:p>
        </p:txBody>
      </p:sp>
    </p:spTree>
    <p:extLst>
      <p:ext uri="{BB962C8B-B14F-4D97-AF65-F5344CB8AC3E}">
        <p14:creationId xmlns:p14="http://schemas.microsoft.com/office/powerpoint/2010/main" xmlns="" val="2017296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1678" y="382385"/>
            <a:ext cx="10178322" cy="690511"/>
          </a:xfrm>
        </p:spPr>
        <p:txBody>
          <a:bodyPr>
            <a:normAutofit/>
          </a:bodyPr>
          <a:lstStyle/>
          <a:p>
            <a:r>
              <a:rPr lang="it-IT" sz="4000" i="1" dirty="0"/>
              <a:t>Alcune questioni poste dalle reti …</a:t>
            </a:r>
          </a:p>
        </p:txBody>
      </p:sp>
      <p:sp>
        <p:nvSpPr>
          <p:cNvPr id="3" name="Segnaposto contenuto 2"/>
          <p:cNvSpPr>
            <a:spLocks noGrp="1"/>
          </p:cNvSpPr>
          <p:nvPr>
            <p:ph idx="1"/>
          </p:nvPr>
        </p:nvSpPr>
        <p:spPr>
          <a:xfrm>
            <a:off x="1251678" y="1493521"/>
            <a:ext cx="10178322" cy="4614671"/>
          </a:xfrm>
          <a:ln>
            <a:solidFill>
              <a:schemeClr val="accent1"/>
            </a:solidFill>
          </a:ln>
        </p:spPr>
        <p:txBody>
          <a:bodyPr>
            <a:noAutofit/>
          </a:bodyPr>
          <a:lstStyle/>
          <a:p>
            <a:pPr marL="0" indent="0">
              <a:buNone/>
            </a:pPr>
            <a:r>
              <a:rPr lang="it-IT" sz="2800" dirty="0">
                <a:solidFill>
                  <a:schemeClr val="tx1"/>
                </a:solidFill>
              </a:rPr>
              <a:t>1) Si può abbandonare la valutazione disciplinare e valutare solo per competenze?</a:t>
            </a:r>
          </a:p>
          <a:p>
            <a:pPr marL="0" indent="0">
              <a:buNone/>
            </a:pPr>
            <a:r>
              <a:rPr lang="it-IT" sz="2800" dirty="0">
                <a:solidFill>
                  <a:schemeClr val="tx1"/>
                </a:solidFill>
              </a:rPr>
              <a:t>2) È legittimo abolire i giudizi sospesi anche alla fine del secondo anno o degli anni successivi?</a:t>
            </a:r>
          </a:p>
          <a:p>
            <a:pPr marL="0" indent="0">
              <a:buNone/>
            </a:pPr>
            <a:r>
              <a:rPr lang="it-IT" sz="2800" dirty="0">
                <a:solidFill>
                  <a:schemeClr val="tx1"/>
                </a:solidFill>
              </a:rPr>
              <a:t>3) È possibile non valutare alcune competenze alla fine del biennio, rimandandone la valutazione agli anni successivi?</a:t>
            </a:r>
          </a:p>
          <a:p>
            <a:pPr marL="0" indent="0">
              <a:buNone/>
            </a:pPr>
            <a:r>
              <a:rPr lang="it-IT" sz="2800" dirty="0">
                <a:solidFill>
                  <a:schemeClr val="tx1"/>
                </a:solidFill>
              </a:rPr>
              <a:t>4) Come si concilia un’eventuale scostamento tra la valutazione disciplinare e quella per competenze? Quale prevale al momento del giudizio di ammissione alla classe successiva? </a:t>
            </a:r>
          </a:p>
          <a:p>
            <a:pPr marL="0" indent="0">
              <a:buNone/>
            </a:pPr>
            <a:endParaRPr lang="it-IT" sz="2800" dirty="0">
              <a:solidFill>
                <a:schemeClr val="tx1"/>
              </a:solidFill>
            </a:endParaRPr>
          </a:p>
        </p:txBody>
      </p:sp>
      <p:sp>
        <p:nvSpPr>
          <p:cNvPr id="4" name="Segnaposto numero diapositiva 3"/>
          <p:cNvSpPr>
            <a:spLocks noGrp="1"/>
          </p:cNvSpPr>
          <p:nvPr>
            <p:ph type="sldNum" sz="quarter" idx="12"/>
          </p:nvPr>
        </p:nvSpPr>
        <p:spPr/>
        <p:txBody>
          <a:bodyPr/>
          <a:lstStyle/>
          <a:p>
            <a:fld id="{6D22F896-40B5-4ADD-8801-0D06FADFA095}" type="slidenum">
              <a:rPr lang="en-US" smtClean="0"/>
              <a:pPr/>
              <a:t>29</a:t>
            </a:fld>
            <a:endParaRPr lang="en-US" dirty="0"/>
          </a:p>
        </p:txBody>
      </p:sp>
    </p:spTree>
    <p:extLst>
      <p:ext uri="{BB962C8B-B14F-4D97-AF65-F5344CB8AC3E}">
        <p14:creationId xmlns:p14="http://schemas.microsoft.com/office/powerpoint/2010/main" xmlns="" val="1765517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it-IT" sz="6000" dirty="0"/>
              <a:t>Una constatazione preliminare</a:t>
            </a:r>
          </a:p>
        </p:txBody>
      </p:sp>
      <p:sp>
        <p:nvSpPr>
          <p:cNvPr id="6" name="Segnaposto testo 5"/>
          <p:cNvSpPr>
            <a:spLocks noGrp="1"/>
          </p:cNvSpPr>
          <p:nvPr>
            <p:ph type="body" idx="1"/>
          </p:nvPr>
        </p:nvSpPr>
        <p:spPr/>
        <p:txBody>
          <a:bodyPr>
            <a:normAutofit/>
          </a:bodyPr>
          <a:lstStyle/>
          <a:p>
            <a:r>
              <a:rPr lang="it-IT" dirty="0"/>
              <a:t>La realtà contradditoria della valutazione scolastica in Italia</a:t>
            </a:r>
          </a:p>
        </p:txBody>
      </p:sp>
      <p:sp>
        <p:nvSpPr>
          <p:cNvPr id="4" name="Segnaposto numero diapositiva 3"/>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xmlns="" val="1102777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B3F670B-D6BE-B84E-8838-D0082ACC208B}"/>
              </a:ext>
            </a:extLst>
          </p:cNvPr>
          <p:cNvSpPr>
            <a:spLocks noGrp="1"/>
          </p:cNvSpPr>
          <p:nvPr>
            <p:ph type="title"/>
          </p:nvPr>
        </p:nvSpPr>
        <p:spPr>
          <a:xfrm>
            <a:off x="1251678" y="382385"/>
            <a:ext cx="10178322" cy="1492132"/>
          </a:xfrm>
        </p:spPr>
        <p:txBody>
          <a:bodyPr>
            <a:normAutofit/>
          </a:bodyPr>
          <a:lstStyle/>
          <a:p>
            <a:r>
              <a:rPr lang="it-IT" sz="4000" dirty="0"/>
              <a:t>Possibili linee di </a:t>
            </a:r>
            <a:r>
              <a:rPr lang="it-IT" sz="4000" dirty="0" err="1"/>
              <a:t>soluzionE</a:t>
            </a:r>
            <a:endParaRPr lang="it-IT" sz="4000" dirty="0"/>
          </a:p>
        </p:txBody>
      </p:sp>
      <p:sp>
        <p:nvSpPr>
          <p:cNvPr id="3" name="Segnaposto contenuto 2">
            <a:extLst>
              <a:ext uri="{FF2B5EF4-FFF2-40B4-BE49-F238E27FC236}">
                <a16:creationId xmlns:a16="http://schemas.microsoft.com/office/drawing/2014/main" xmlns="" id="{56467EA8-7E0C-7B44-8DB3-FC3923B66DEC}"/>
              </a:ext>
            </a:extLst>
          </p:cNvPr>
          <p:cNvSpPr>
            <a:spLocks noGrp="1"/>
          </p:cNvSpPr>
          <p:nvPr>
            <p:ph idx="1"/>
          </p:nvPr>
        </p:nvSpPr>
        <p:spPr>
          <a:xfrm>
            <a:off x="1251678" y="1874517"/>
            <a:ext cx="10178322" cy="4005075"/>
          </a:xfrm>
        </p:spPr>
        <p:txBody>
          <a:bodyPr>
            <a:normAutofit/>
          </a:bodyPr>
          <a:lstStyle/>
          <a:p>
            <a:r>
              <a:rPr lang="it-IT" sz="2400" dirty="0">
                <a:solidFill>
                  <a:schemeClr val="tx1"/>
                </a:solidFill>
              </a:rPr>
              <a:t>Privilegiare la promozione integrata e progressiva delle competenze, in chiave interdisciplinare, a partire dalle indicazioni della </a:t>
            </a:r>
            <a:r>
              <a:rPr lang="it-IT" sz="2400" u="sng" dirty="0">
                <a:solidFill>
                  <a:schemeClr val="tx1"/>
                </a:solidFill>
              </a:rPr>
              <a:t>parte seconda </a:t>
            </a:r>
            <a:r>
              <a:rPr lang="it-IT" sz="2400" dirty="0">
                <a:solidFill>
                  <a:schemeClr val="tx1"/>
                </a:solidFill>
              </a:rPr>
              <a:t>delle </a:t>
            </a:r>
            <a:r>
              <a:rPr lang="it-IT" sz="2400" i="1" dirty="0">
                <a:solidFill>
                  <a:schemeClr val="tx1"/>
                </a:solidFill>
              </a:rPr>
              <a:t>Linee guida</a:t>
            </a:r>
          </a:p>
          <a:p>
            <a:endParaRPr lang="it-IT" sz="2400" dirty="0">
              <a:solidFill>
                <a:schemeClr val="tx1"/>
              </a:solidFill>
            </a:endParaRPr>
          </a:p>
          <a:p>
            <a:endParaRPr lang="it-IT" sz="2400" dirty="0">
              <a:solidFill>
                <a:schemeClr val="tx1"/>
              </a:solidFill>
            </a:endParaRPr>
          </a:p>
          <a:p>
            <a:r>
              <a:rPr lang="it-IT" sz="2400" dirty="0">
                <a:solidFill>
                  <a:schemeClr val="tx1"/>
                </a:solidFill>
              </a:rPr>
              <a:t>Finalizzare tutte le valutazioni curriculari (sia dei singoli insegnamenti che delle competenze) mirando alla costruzione progressiva del </a:t>
            </a:r>
            <a:r>
              <a:rPr lang="it-IT" sz="2400" u="sng" dirty="0">
                <a:solidFill>
                  <a:schemeClr val="tx1"/>
                </a:solidFill>
              </a:rPr>
              <a:t>curriculum dello studente</a:t>
            </a:r>
            <a:r>
              <a:rPr lang="it-IT" sz="2400" dirty="0">
                <a:solidFill>
                  <a:schemeClr val="tx1"/>
                </a:solidFill>
              </a:rPr>
              <a:t> previsto dal </a:t>
            </a:r>
            <a:r>
              <a:rPr lang="it-IT" sz="2400" dirty="0" err="1">
                <a:solidFill>
                  <a:schemeClr val="tx1"/>
                </a:solidFill>
              </a:rPr>
              <a:t>Dlgs</a:t>
            </a:r>
            <a:r>
              <a:rPr lang="it-IT" sz="2400" dirty="0">
                <a:solidFill>
                  <a:schemeClr val="tx1"/>
                </a:solidFill>
              </a:rPr>
              <a:t> 62/2017 e dal nuovo Esame di Stato (in attesa del nuovo modello per la </a:t>
            </a:r>
            <a:r>
              <a:rPr lang="it-IT" sz="2400" b="1" i="1" dirty="0">
                <a:solidFill>
                  <a:schemeClr val="tx1"/>
                </a:solidFill>
              </a:rPr>
              <a:t>certificazione delle competenze</a:t>
            </a:r>
            <a:r>
              <a:rPr lang="it-IT" sz="2400" dirty="0">
                <a:solidFill>
                  <a:schemeClr val="tx1"/>
                </a:solidFill>
              </a:rPr>
              <a:t>).</a:t>
            </a:r>
          </a:p>
        </p:txBody>
      </p:sp>
      <p:sp>
        <p:nvSpPr>
          <p:cNvPr id="4" name="Segnaposto numero diapositiva 3">
            <a:extLst>
              <a:ext uri="{FF2B5EF4-FFF2-40B4-BE49-F238E27FC236}">
                <a16:creationId xmlns:a16="http://schemas.microsoft.com/office/drawing/2014/main" xmlns="" id="{037CA849-CAC8-D54C-B024-8BF00136B415}"/>
              </a:ext>
            </a:extLst>
          </p:cNvPr>
          <p:cNvSpPr>
            <a:spLocks noGrp="1"/>
          </p:cNvSpPr>
          <p:nvPr>
            <p:ph type="sldNum" sz="quarter" idx="12"/>
          </p:nvPr>
        </p:nvSpPr>
        <p:spPr/>
        <p:txBody>
          <a:bodyPr/>
          <a:lstStyle/>
          <a:p>
            <a:fld id="{6D22F896-40B5-4ADD-8801-0D06FADFA095}" type="slidenum">
              <a:rPr lang="en-US" smtClean="0"/>
              <a:pPr/>
              <a:t>30</a:t>
            </a:fld>
            <a:endParaRPr lang="en-US" dirty="0"/>
          </a:p>
        </p:txBody>
      </p:sp>
    </p:spTree>
    <p:extLst>
      <p:ext uri="{BB962C8B-B14F-4D97-AF65-F5344CB8AC3E}">
        <p14:creationId xmlns:p14="http://schemas.microsoft.com/office/powerpoint/2010/main" xmlns="" val="1262796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1678" y="292608"/>
            <a:ext cx="10178322" cy="1581909"/>
          </a:xfrm>
        </p:spPr>
        <p:txBody>
          <a:bodyPr>
            <a:normAutofit fontScale="90000"/>
          </a:bodyPr>
          <a:lstStyle/>
          <a:p>
            <a:r>
              <a:rPr lang="it-IT" sz="4000" dirty="0"/>
              <a:t>Come conciliare i voti in decimi e la valutazione per competenze? </a:t>
            </a:r>
            <a:br>
              <a:rPr lang="it-IT" sz="4000" dirty="0"/>
            </a:br>
            <a:r>
              <a:rPr lang="it-IT" sz="4000" dirty="0"/>
              <a:t>La proposta delle «Linee guida» dei PCTO</a:t>
            </a:r>
            <a:br>
              <a:rPr lang="it-IT" sz="4000" dirty="0"/>
            </a:br>
            <a:endParaRPr lang="it-IT" sz="4000" dirty="0"/>
          </a:p>
        </p:txBody>
      </p:sp>
      <p:sp>
        <p:nvSpPr>
          <p:cNvPr id="3" name="Segnaposto contenuto 2"/>
          <p:cNvSpPr>
            <a:spLocks noGrp="1"/>
          </p:cNvSpPr>
          <p:nvPr>
            <p:ph idx="1"/>
          </p:nvPr>
        </p:nvSpPr>
        <p:spPr/>
        <p:txBody>
          <a:bodyPr>
            <a:normAutofit/>
          </a:bodyPr>
          <a:lstStyle/>
          <a:p>
            <a:endParaRPr lang="it-IT" sz="2800" dirty="0"/>
          </a:p>
          <a:p>
            <a:r>
              <a:rPr lang="it-IT" sz="2800" dirty="0"/>
              <a:t>L’assunzione del «doppio canale»</a:t>
            </a:r>
          </a:p>
          <a:p>
            <a:endParaRPr lang="it-IT" sz="2800" dirty="0"/>
          </a:p>
          <a:p>
            <a:r>
              <a:rPr lang="it-IT" sz="2800" dirty="0"/>
              <a:t>Lo sviluppo di strumenti di osservazione in situazione in grado di valutare gli elementi di competenza alla cui promozione concorrono le singole discipline</a:t>
            </a:r>
          </a:p>
          <a:p>
            <a:endParaRPr lang="it-IT" sz="2800"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pPr/>
              <a:t>31</a:t>
            </a:fld>
            <a:endParaRPr lang="en-US" dirty="0"/>
          </a:p>
        </p:txBody>
      </p:sp>
    </p:spTree>
    <p:extLst>
      <p:ext uri="{BB962C8B-B14F-4D97-AF65-F5344CB8AC3E}">
        <p14:creationId xmlns:p14="http://schemas.microsoft.com/office/powerpoint/2010/main" xmlns="" val="1272986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1678" y="865633"/>
            <a:ext cx="10178322" cy="5013960"/>
          </a:xfrm>
          <a:solidFill>
            <a:schemeClr val="accent1">
              <a:lumMod val="20000"/>
              <a:lumOff val="80000"/>
            </a:schemeClr>
          </a:solidFill>
          <a:ln>
            <a:solidFill>
              <a:schemeClr val="accent1"/>
            </a:solidFill>
          </a:ln>
        </p:spPr>
        <p:txBody>
          <a:bodyPr>
            <a:normAutofit/>
          </a:bodyPr>
          <a:lstStyle/>
          <a:p>
            <a:r>
              <a:rPr lang="it-IT" dirty="0">
                <a:solidFill>
                  <a:schemeClr val="tx1"/>
                </a:solidFill>
              </a:rPr>
              <a:t>Nella definizione della programmazione disciplinare,</a:t>
            </a:r>
            <a:r>
              <a:rPr lang="it-IT" b="1" dirty="0">
                <a:solidFill>
                  <a:schemeClr val="tx1"/>
                </a:solidFill>
              </a:rPr>
              <a:t> ciascun docente individua le competenze da promuovere (</a:t>
            </a:r>
            <a:r>
              <a:rPr lang="it-IT" dirty="0">
                <a:solidFill>
                  <a:schemeClr val="tx1"/>
                </a:solidFill>
              </a:rPr>
              <a:t>negli studenti attraverso i PCTO) </a:t>
            </a:r>
            <a:r>
              <a:rPr lang="it-IT" b="1" dirty="0">
                <a:solidFill>
                  <a:schemeClr val="tx1"/>
                </a:solidFill>
              </a:rPr>
              <a:t>coerenti con il proprio insegnamento</a:t>
            </a:r>
            <a:r>
              <a:rPr lang="it-IT" dirty="0">
                <a:solidFill>
                  <a:schemeClr val="tx1"/>
                </a:solidFill>
              </a:rPr>
              <a:t> e con le scelte del Consiglio di classe.</a:t>
            </a:r>
          </a:p>
          <a:p>
            <a:r>
              <a:rPr lang="it-IT" dirty="0">
                <a:solidFill>
                  <a:schemeClr val="tx1"/>
                </a:solidFill>
              </a:rPr>
              <a:t>Nella fase di verifica del raggiungimento dei traguardi formativi (relativi ai PCTO), </a:t>
            </a:r>
            <a:r>
              <a:rPr lang="it-IT" b="1" dirty="0">
                <a:solidFill>
                  <a:schemeClr val="tx1"/>
                </a:solidFill>
              </a:rPr>
              <a:t>è necessario conciliare la dinamica di apprendimento legata ai percorsi in esame, che porta all’acquisizione di competenze comuni a più insegnamenti, con la normativa sulla valutazione dettata dal </a:t>
            </a:r>
            <a:r>
              <a:rPr lang="it-IT" b="1" dirty="0" err="1">
                <a:solidFill>
                  <a:schemeClr val="tx1"/>
                </a:solidFill>
              </a:rPr>
              <a:t>d.P.R.</a:t>
            </a:r>
            <a:r>
              <a:rPr lang="it-IT" b="1" dirty="0">
                <a:solidFill>
                  <a:schemeClr val="tx1"/>
                </a:solidFill>
              </a:rPr>
              <a:t> 122/2009, che prevede l’espressione di un voto numerico sul profitto raggiunto nei singoli insegnamenti. </a:t>
            </a:r>
          </a:p>
          <a:p>
            <a:r>
              <a:rPr lang="it-IT" dirty="0">
                <a:solidFill>
                  <a:schemeClr val="tx1"/>
                </a:solidFill>
              </a:rPr>
              <a:t>In sede di scrutinio, quindi, ciascun docente esprime, </a:t>
            </a:r>
            <a:r>
              <a:rPr lang="it-IT" b="1" dirty="0">
                <a:solidFill>
                  <a:schemeClr val="tx1"/>
                </a:solidFill>
              </a:rPr>
              <a:t>sulla base della rilevazione del livello di possesso delle competenze da parte degli studenti osservato durante la realizzazione dei percorsi, la propria valutazione relativamente ai traguardi formativi globalmente raggiunti nel proprio insegnamento, formulando una proposta di </a:t>
            </a:r>
            <a:r>
              <a:rPr lang="it-IT" b="1" u="sng" dirty="0">
                <a:solidFill>
                  <a:schemeClr val="tx1"/>
                </a:solidFill>
              </a:rPr>
              <a:t>voto di profitto</a:t>
            </a:r>
            <a:r>
              <a:rPr lang="it-IT" dirty="0">
                <a:solidFill>
                  <a:schemeClr val="tx1"/>
                </a:solidFill>
              </a:rPr>
              <a:t>, e fornisce elementi per l’espressione collegiale del </a:t>
            </a:r>
            <a:r>
              <a:rPr lang="it-IT" u="sng" dirty="0">
                <a:solidFill>
                  <a:schemeClr val="tx1"/>
                </a:solidFill>
              </a:rPr>
              <a:t>voto di comportamento</a:t>
            </a:r>
            <a:r>
              <a:rPr lang="it-IT" dirty="0">
                <a:solidFill>
                  <a:schemeClr val="tx1"/>
                </a:solidFill>
              </a:rPr>
              <a:t>. </a:t>
            </a:r>
          </a:p>
          <a:p>
            <a:endParaRPr lang="it-IT" dirty="0">
              <a:solidFill>
                <a:schemeClr val="tx1"/>
              </a:solidFill>
            </a:endParaRPr>
          </a:p>
        </p:txBody>
      </p:sp>
      <p:sp>
        <p:nvSpPr>
          <p:cNvPr id="4" name="Segnaposto numero diapositiva 3"/>
          <p:cNvSpPr>
            <a:spLocks noGrp="1"/>
          </p:cNvSpPr>
          <p:nvPr>
            <p:ph type="sldNum" sz="quarter" idx="12"/>
          </p:nvPr>
        </p:nvSpPr>
        <p:spPr/>
        <p:txBody>
          <a:bodyPr/>
          <a:lstStyle/>
          <a:p>
            <a:fld id="{6D22F896-40B5-4ADD-8801-0D06FADFA095}" type="slidenum">
              <a:rPr lang="en-US" smtClean="0"/>
              <a:pPr/>
              <a:t>32</a:t>
            </a:fld>
            <a:endParaRPr lang="en-US" dirty="0"/>
          </a:p>
        </p:txBody>
      </p:sp>
    </p:spTree>
    <p:extLst>
      <p:ext uri="{BB962C8B-B14F-4D97-AF65-F5344CB8AC3E}">
        <p14:creationId xmlns:p14="http://schemas.microsoft.com/office/powerpoint/2010/main" xmlns="" val="3729419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1678" y="731520"/>
            <a:ext cx="10178322" cy="5376671"/>
          </a:xfrm>
          <a:solidFill>
            <a:schemeClr val="accent1">
              <a:lumMod val="20000"/>
              <a:lumOff val="80000"/>
            </a:schemeClr>
          </a:solidFill>
          <a:ln>
            <a:solidFill>
              <a:schemeClr val="accent1"/>
            </a:solidFill>
          </a:ln>
        </p:spPr>
        <p:txBody>
          <a:bodyPr>
            <a:normAutofit lnSpcReduction="10000"/>
          </a:bodyPr>
          <a:lstStyle/>
          <a:p>
            <a:pPr marL="0" indent="0">
              <a:buNone/>
            </a:pPr>
            <a:r>
              <a:rPr lang="it-IT" dirty="0">
                <a:solidFill>
                  <a:schemeClr val="tx1"/>
                </a:solidFill>
              </a:rPr>
              <a:t>In ordine ai </a:t>
            </a:r>
            <a:r>
              <a:rPr lang="it-IT" b="1" dirty="0">
                <a:solidFill>
                  <a:schemeClr val="tx1"/>
                </a:solidFill>
              </a:rPr>
              <a:t>risultati (di apprendimento)</a:t>
            </a:r>
            <a:r>
              <a:rPr lang="it-IT" dirty="0">
                <a:solidFill>
                  <a:schemeClr val="tx1"/>
                </a:solidFill>
              </a:rPr>
              <a:t>, le fasi proposte dalle scuole per l’accertamento delle competenze sono strettamente correlate alle modalità di progettazione e risultano normalmente così declinate:</a:t>
            </a:r>
          </a:p>
          <a:p>
            <a:pPr lvl="0"/>
            <a:r>
              <a:rPr lang="it-IT" dirty="0">
                <a:solidFill>
                  <a:schemeClr val="tx1"/>
                </a:solidFill>
              </a:rPr>
              <a:t>identificazione delle competenze attese al termine del percorso e dei relativi livelli di possesso;</a:t>
            </a:r>
          </a:p>
          <a:p>
            <a:pPr lvl="0"/>
            <a:r>
              <a:rPr lang="it-IT" dirty="0">
                <a:solidFill>
                  <a:schemeClr val="tx1"/>
                </a:solidFill>
              </a:rPr>
              <a:t>accertamento delle competenze in ingresso;</a:t>
            </a:r>
          </a:p>
          <a:p>
            <a:pPr lvl="0"/>
            <a:r>
              <a:rPr lang="it-IT" dirty="0">
                <a:solidFill>
                  <a:schemeClr val="tx1"/>
                </a:solidFill>
              </a:rPr>
              <a:t>comunicazione efficace agli interessati sugli obiettivi di apprendimento da raggiungere;</a:t>
            </a:r>
          </a:p>
          <a:p>
            <a:pPr lvl="0"/>
            <a:r>
              <a:rPr lang="it-IT" dirty="0">
                <a:solidFill>
                  <a:schemeClr val="tx1"/>
                </a:solidFill>
              </a:rPr>
              <a:t>programmazione degli strumenti e azioni di osservazione;</a:t>
            </a:r>
          </a:p>
          <a:p>
            <a:pPr lvl="0"/>
            <a:r>
              <a:rPr lang="it-IT" dirty="0">
                <a:solidFill>
                  <a:schemeClr val="tx1"/>
                </a:solidFill>
              </a:rPr>
              <a:t>verifica dei risultati conseguiti nelle fasi intermedie;</a:t>
            </a:r>
          </a:p>
          <a:p>
            <a:pPr lvl="0"/>
            <a:r>
              <a:rPr lang="it-IT" dirty="0">
                <a:solidFill>
                  <a:schemeClr val="tx1"/>
                </a:solidFill>
              </a:rPr>
              <a:t>accertamento delle competenze in uscita.</a:t>
            </a:r>
          </a:p>
          <a:p>
            <a:endParaRPr lang="it-IT" dirty="0">
              <a:solidFill>
                <a:schemeClr val="tx1"/>
              </a:solidFill>
            </a:endParaRPr>
          </a:p>
          <a:p>
            <a:pPr marL="0" indent="0">
              <a:buNone/>
            </a:pPr>
            <a:r>
              <a:rPr lang="it-IT" dirty="0">
                <a:solidFill>
                  <a:schemeClr val="tx1"/>
                </a:solidFill>
              </a:rPr>
              <a:t>Anche in questo caso esistono diversi strumenti da utilizzare con efficacia, tra cui, ad esempio, i </a:t>
            </a:r>
            <a:r>
              <a:rPr lang="it-IT" i="1" dirty="0">
                <a:solidFill>
                  <a:schemeClr val="tx1"/>
                </a:solidFill>
              </a:rPr>
              <a:t>compiti di realtà</a:t>
            </a:r>
            <a:r>
              <a:rPr lang="it-IT" dirty="0">
                <a:solidFill>
                  <a:schemeClr val="tx1"/>
                </a:solidFill>
              </a:rPr>
              <a:t>, le </a:t>
            </a:r>
            <a:r>
              <a:rPr lang="it-IT" i="1" dirty="0">
                <a:solidFill>
                  <a:schemeClr val="tx1"/>
                </a:solidFill>
              </a:rPr>
              <a:t>prove esperte</a:t>
            </a:r>
            <a:r>
              <a:rPr lang="it-IT" dirty="0">
                <a:solidFill>
                  <a:schemeClr val="tx1"/>
                </a:solidFill>
              </a:rPr>
              <a:t> e i </a:t>
            </a:r>
            <a:r>
              <a:rPr lang="it-IT" i="1" dirty="0" err="1">
                <a:solidFill>
                  <a:schemeClr val="tx1"/>
                </a:solidFill>
              </a:rPr>
              <a:t>project</a:t>
            </a:r>
            <a:r>
              <a:rPr lang="it-IT" i="1" dirty="0">
                <a:solidFill>
                  <a:schemeClr val="tx1"/>
                </a:solidFill>
              </a:rPr>
              <a:t>-work</a:t>
            </a:r>
            <a:r>
              <a:rPr lang="it-IT" dirty="0">
                <a:solidFill>
                  <a:schemeClr val="tx1"/>
                </a:solidFill>
              </a:rPr>
              <a:t>. </a:t>
            </a:r>
          </a:p>
          <a:p>
            <a:pPr marL="0" indent="0">
              <a:buNone/>
            </a:pPr>
            <a:r>
              <a:rPr lang="it-IT" dirty="0">
                <a:solidFill>
                  <a:schemeClr val="tx1"/>
                </a:solidFill>
              </a:rPr>
              <a:t>In tutti i casi l’accertamento delle competenze in uscita dai percorsi deve essere operato entro la data dello scrutinio di ammissione agli esami di Stato.</a:t>
            </a:r>
          </a:p>
        </p:txBody>
      </p:sp>
      <p:sp>
        <p:nvSpPr>
          <p:cNvPr id="4" name="Segnaposto numero diapositiva 3"/>
          <p:cNvSpPr>
            <a:spLocks noGrp="1"/>
          </p:cNvSpPr>
          <p:nvPr>
            <p:ph type="sldNum" sz="quarter" idx="12"/>
          </p:nvPr>
        </p:nvSpPr>
        <p:spPr/>
        <p:txBody>
          <a:bodyPr/>
          <a:lstStyle/>
          <a:p>
            <a:fld id="{6D22F896-40B5-4ADD-8801-0D06FADFA095}" type="slidenum">
              <a:rPr lang="en-US" smtClean="0"/>
              <a:pPr/>
              <a:t>33</a:t>
            </a:fld>
            <a:endParaRPr lang="en-US" dirty="0"/>
          </a:p>
        </p:txBody>
      </p:sp>
    </p:spTree>
    <p:extLst>
      <p:ext uri="{BB962C8B-B14F-4D97-AF65-F5344CB8AC3E}">
        <p14:creationId xmlns:p14="http://schemas.microsoft.com/office/powerpoint/2010/main" xmlns="" val="3902245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1678" y="658368"/>
            <a:ext cx="10178322" cy="5474207"/>
          </a:xfrm>
          <a:solidFill>
            <a:schemeClr val="accent1">
              <a:lumMod val="20000"/>
              <a:lumOff val="80000"/>
            </a:schemeClr>
          </a:solidFill>
          <a:ln>
            <a:solidFill>
              <a:schemeClr val="accent1"/>
            </a:solidFill>
          </a:ln>
        </p:spPr>
        <p:txBody>
          <a:bodyPr>
            <a:normAutofit fontScale="92500" lnSpcReduction="10000"/>
          </a:bodyPr>
          <a:lstStyle/>
          <a:p>
            <a:r>
              <a:rPr lang="it-IT" dirty="0">
                <a:solidFill>
                  <a:schemeClr val="tx1"/>
                </a:solidFill>
              </a:rPr>
              <a:t>La valutazione finale degli apprendimenti, a conclusione dell’anno scolastico, viene attuata dai docenti del </a:t>
            </a:r>
            <a:r>
              <a:rPr lang="it-IT" b="1" dirty="0">
                <a:solidFill>
                  <a:schemeClr val="tx1"/>
                </a:solidFill>
              </a:rPr>
              <a:t>Consiglio di classe</a:t>
            </a:r>
            <a:r>
              <a:rPr lang="it-IT" dirty="0">
                <a:solidFill>
                  <a:schemeClr val="tx1"/>
                </a:solidFill>
              </a:rPr>
              <a:t>, tenuto conto delle attività di osservazione in itinere svolte dal </a:t>
            </a:r>
            <a:r>
              <a:rPr lang="it-IT" b="1" dirty="0">
                <a:solidFill>
                  <a:schemeClr val="tx1"/>
                </a:solidFill>
              </a:rPr>
              <a:t>tutor </a:t>
            </a:r>
            <a:r>
              <a:rPr lang="it-IT" dirty="0">
                <a:solidFill>
                  <a:schemeClr val="tx1"/>
                </a:solidFill>
              </a:rPr>
              <a:t>interno (nonché da quello esterno, se previsto),</a:t>
            </a:r>
            <a:r>
              <a:rPr lang="it-IT" b="1" dirty="0">
                <a:solidFill>
                  <a:schemeClr val="tx1"/>
                </a:solidFill>
              </a:rPr>
              <a:t> </a:t>
            </a:r>
            <a:r>
              <a:rPr lang="it-IT" dirty="0">
                <a:solidFill>
                  <a:schemeClr val="tx1"/>
                </a:solidFill>
              </a:rPr>
              <a:t>sulla base degli strumenti predisposti in fase di progettazione. </a:t>
            </a:r>
          </a:p>
          <a:p>
            <a:r>
              <a:rPr lang="it-IT" dirty="0">
                <a:solidFill>
                  <a:schemeClr val="tx1"/>
                </a:solidFill>
              </a:rPr>
              <a:t>Sulla base delle suddette </a:t>
            </a:r>
            <a:r>
              <a:rPr lang="it-IT" b="1" i="1" dirty="0">
                <a:solidFill>
                  <a:schemeClr val="tx1"/>
                </a:solidFill>
              </a:rPr>
              <a:t>attività di osservazione e dell’accertamento delle competenze </a:t>
            </a:r>
            <a:r>
              <a:rPr lang="it-IT" dirty="0">
                <a:solidFill>
                  <a:schemeClr val="tx1"/>
                </a:solidFill>
              </a:rPr>
              <a:t>raggiunte dagli studenti, quindi, il Consiglio di classe procede alla </a:t>
            </a:r>
            <a:r>
              <a:rPr lang="it-IT" b="1" dirty="0">
                <a:solidFill>
                  <a:schemeClr val="tx1"/>
                </a:solidFill>
              </a:rPr>
              <a:t>valutazione degli esiti delle attività dei PCTO e della loro ricaduta sugli apprendimenti disciplinari e sulla valutazione del comportamento</a:t>
            </a:r>
            <a:r>
              <a:rPr lang="it-IT" dirty="0">
                <a:solidFill>
                  <a:schemeClr val="tx1"/>
                </a:solidFill>
              </a:rPr>
              <a:t>. </a:t>
            </a:r>
          </a:p>
          <a:p>
            <a:r>
              <a:rPr lang="it-IT" b="1" i="1" dirty="0">
                <a:solidFill>
                  <a:schemeClr val="tx1"/>
                </a:solidFill>
              </a:rPr>
              <a:t>Le proposte di voto dei docenti del Consiglio di classe </a:t>
            </a:r>
            <a:r>
              <a:rPr lang="it-IT" i="1" dirty="0">
                <a:solidFill>
                  <a:schemeClr val="tx1"/>
                </a:solidFill>
              </a:rPr>
              <a:t>tengono esplicitamente conto dei suddetti esiti, secondo i criteri deliberati dal Collegio dei docenti ed esplicitati nel PTOF dell’istituzione scolastica</a:t>
            </a:r>
            <a:r>
              <a:rPr lang="it-IT" dirty="0">
                <a:solidFill>
                  <a:schemeClr val="tx1"/>
                </a:solidFill>
              </a:rPr>
              <a:t>.</a:t>
            </a:r>
          </a:p>
          <a:p>
            <a:r>
              <a:rPr lang="it-IT" dirty="0">
                <a:solidFill>
                  <a:schemeClr val="tx1"/>
                </a:solidFill>
              </a:rPr>
              <a:t>Ai sensi dell’art. 5 del d.lgs. 15 aprile 2005, n. 77, il tutor formativo esterno,  «…</a:t>
            </a:r>
            <a:r>
              <a:rPr lang="it-IT" i="1" dirty="0">
                <a:solidFill>
                  <a:schemeClr val="tx1"/>
                </a:solidFill>
              </a:rPr>
              <a:t>fornisce all'istituzione scolastica o formativa ogni elemento atto a verificare e valutare le attività dello studente e l'efficacia dei processi formativi</a:t>
            </a:r>
            <a:r>
              <a:rPr lang="it-IT" dirty="0">
                <a:solidFill>
                  <a:schemeClr val="tx1"/>
                </a:solidFill>
              </a:rPr>
              <a:t>».</a:t>
            </a:r>
          </a:p>
          <a:p>
            <a:r>
              <a:rPr lang="it-IT" b="1" dirty="0">
                <a:solidFill>
                  <a:schemeClr val="tx1"/>
                </a:solidFill>
              </a:rPr>
              <a:t>L’incidenza delle esperienze di PCTO sulla valutazione del comportamento </a:t>
            </a:r>
            <a:r>
              <a:rPr lang="it-IT" dirty="0">
                <a:solidFill>
                  <a:schemeClr val="tx1"/>
                </a:solidFill>
              </a:rPr>
              <a:t>è collegata all’atteggiamento e all’impegno dello studente durante l’attività presso la struttura ospitante, essendo valorizzato il ruolo attivo e propositivo eventualmente manifestato dall’alunno ed evidenziato dal tutor esterno.  </a:t>
            </a:r>
          </a:p>
          <a:p>
            <a:endParaRPr lang="it-IT" dirty="0">
              <a:solidFill>
                <a:schemeClr val="tx1"/>
              </a:solidFill>
            </a:endParaRPr>
          </a:p>
        </p:txBody>
      </p:sp>
      <p:sp>
        <p:nvSpPr>
          <p:cNvPr id="4" name="Segnaposto numero diapositiva 3"/>
          <p:cNvSpPr>
            <a:spLocks noGrp="1"/>
          </p:cNvSpPr>
          <p:nvPr>
            <p:ph type="sldNum" sz="quarter" idx="12"/>
          </p:nvPr>
        </p:nvSpPr>
        <p:spPr/>
        <p:txBody>
          <a:bodyPr/>
          <a:lstStyle/>
          <a:p>
            <a:fld id="{6D22F896-40B5-4ADD-8801-0D06FADFA095}" type="slidenum">
              <a:rPr lang="en-US" smtClean="0"/>
              <a:pPr/>
              <a:t>34</a:t>
            </a:fld>
            <a:endParaRPr lang="en-US" dirty="0"/>
          </a:p>
        </p:txBody>
      </p:sp>
    </p:spTree>
    <p:extLst>
      <p:ext uri="{BB962C8B-B14F-4D97-AF65-F5344CB8AC3E}">
        <p14:creationId xmlns:p14="http://schemas.microsoft.com/office/powerpoint/2010/main" xmlns="" val="31640253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1678" y="938784"/>
            <a:ext cx="10178322" cy="5291328"/>
          </a:xfrm>
          <a:solidFill>
            <a:schemeClr val="accent1">
              <a:lumMod val="20000"/>
              <a:lumOff val="80000"/>
            </a:schemeClr>
          </a:solidFill>
          <a:ln>
            <a:solidFill>
              <a:schemeClr val="accent1"/>
            </a:solidFill>
          </a:ln>
        </p:spPr>
        <p:txBody>
          <a:bodyPr>
            <a:normAutofit/>
          </a:bodyPr>
          <a:lstStyle/>
          <a:p>
            <a:pPr marL="0" indent="0">
              <a:buNone/>
            </a:pPr>
            <a:r>
              <a:rPr lang="it-IT" u="sng" dirty="0">
                <a:solidFill>
                  <a:schemeClr val="tx1"/>
                </a:solidFill>
              </a:rPr>
              <a:t>Dal punto di vista dello studente</a:t>
            </a:r>
            <a:r>
              <a:rPr lang="it-IT" b="1" dirty="0">
                <a:solidFill>
                  <a:schemeClr val="tx1"/>
                </a:solidFill>
              </a:rPr>
              <a:t>, </a:t>
            </a:r>
            <a:r>
              <a:rPr lang="it-IT" dirty="0">
                <a:solidFill>
                  <a:schemeClr val="tx1"/>
                </a:solidFill>
              </a:rPr>
              <a:t>la certificazione delle competenze:</a:t>
            </a:r>
          </a:p>
          <a:p>
            <a:pPr lvl="0"/>
            <a:r>
              <a:rPr lang="it-IT" dirty="0">
                <a:solidFill>
                  <a:schemeClr val="tx1"/>
                </a:solidFill>
              </a:rPr>
              <a:t>testimonia la </a:t>
            </a:r>
            <a:r>
              <a:rPr lang="it-IT" b="1" dirty="0">
                <a:solidFill>
                  <a:schemeClr val="tx1"/>
                </a:solidFill>
              </a:rPr>
              <a:t>valenza formativa del percorso</a:t>
            </a:r>
            <a:r>
              <a:rPr lang="it-IT" dirty="0">
                <a:solidFill>
                  <a:schemeClr val="tx1"/>
                </a:solidFill>
              </a:rPr>
              <a:t>, offre indicazioni sulle proprie vocazioni, interessi e stili di apprendimento  con una forte funzione di orientamento;</a:t>
            </a:r>
          </a:p>
          <a:p>
            <a:pPr lvl="0"/>
            <a:r>
              <a:rPr lang="it-IT" b="1" dirty="0">
                <a:solidFill>
                  <a:schemeClr val="tx1"/>
                </a:solidFill>
              </a:rPr>
              <a:t>facilita la mobilità</a:t>
            </a:r>
            <a:r>
              <a:rPr lang="it-IT" dirty="0">
                <a:solidFill>
                  <a:schemeClr val="tx1"/>
                </a:solidFill>
              </a:rPr>
              <a:t>, sia ai fini della prosecuzione del percorso scolastico o formativo per il conseguimento del diploma, sia per gli eventuali passaggi tra i sistemi, ivi compresa l'eventuale transizione nei percorsi di apprendistato;</a:t>
            </a:r>
          </a:p>
          <a:p>
            <a:pPr lvl="0"/>
            <a:r>
              <a:rPr lang="it-IT" dirty="0">
                <a:solidFill>
                  <a:schemeClr val="tx1"/>
                </a:solidFill>
              </a:rPr>
              <a:t>sostiene l’</a:t>
            </a:r>
            <a:r>
              <a:rPr lang="it-IT" b="1" dirty="0" err="1">
                <a:solidFill>
                  <a:schemeClr val="tx1"/>
                </a:solidFill>
              </a:rPr>
              <a:t>occupabilità</a:t>
            </a:r>
            <a:r>
              <a:rPr lang="it-IT" dirty="0">
                <a:solidFill>
                  <a:schemeClr val="tx1"/>
                </a:solidFill>
              </a:rPr>
              <a:t>, mettendo in luce le competenze spendibili anche nel mercato del lavoro;</a:t>
            </a:r>
          </a:p>
          <a:p>
            <a:r>
              <a:rPr lang="it-IT" dirty="0">
                <a:solidFill>
                  <a:schemeClr val="tx1"/>
                </a:solidFill>
              </a:rPr>
              <a:t>promuove l'</a:t>
            </a:r>
            <a:r>
              <a:rPr lang="it-IT" b="1" dirty="0">
                <a:solidFill>
                  <a:schemeClr val="tx1"/>
                </a:solidFill>
              </a:rPr>
              <a:t>auto-valutazione </a:t>
            </a:r>
            <a:r>
              <a:rPr lang="it-IT" dirty="0">
                <a:solidFill>
                  <a:schemeClr val="tx1"/>
                </a:solidFill>
              </a:rPr>
              <a:t>e l'</a:t>
            </a:r>
            <a:r>
              <a:rPr lang="it-IT" b="1" dirty="0">
                <a:solidFill>
                  <a:schemeClr val="tx1"/>
                </a:solidFill>
              </a:rPr>
              <a:t>auto-orientamento</a:t>
            </a:r>
            <a:r>
              <a:rPr lang="it-IT" dirty="0">
                <a:solidFill>
                  <a:schemeClr val="tx1"/>
                </a:solidFill>
              </a:rPr>
              <a:t>, in quanto consente allo studente di conoscere, di condividere e di partecipare attivamente al conseguimento dei risultati, potenziando la propria capacità di auto-valutarsi sul modo di apprendere, di misurarsi con i propri punti di forza e di debolezza, di orientarsi rispetto alle aree economiche e professionali che caratterizzano il mondo del lavoro, onde valutare meglio le proprie aspettative per il futuro.</a:t>
            </a:r>
          </a:p>
        </p:txBody>
      </p:sp>
      <p:sp>
        <p:nvSpPr>
          <p:cNvPr id="4" name="Segnaposto numero diapositiva 3"/>
          <p:cNvSpPr>
            <a:spLocks noGrp="1"/>
          </p:cNvSpPr>
          <p:nvPr>
            <p:ph type="sldNum" sz="quarter" idx="12"/>
          </p:nvPr>
        </p:nvSpPr>
        <p:spPr/>
        <p:txBody>
          <a:bodyPr/>
          <a:lstStyle/>
          <a:p>
            <a:fld id="{6D22F896-40B5-4ADD-8801-0D06FADFA095}" type="slidenum">
              <a:rPr lang="en-US" smtClean="0"/>
              <a:pPr/>
              <a:t>35</a:t>
            </a:fld>
            <a:endParaRPr lang="en-US" dirty="0"/>
          </a:p>
        </p:txBody>
      </p:sp>
    </p:spTree>
    <p:extLst>
      <p:ext uri="{BB962C8B-B14F-4D97-AF65-F5344CB8AC3E}">
        <p14:creationId xmlns:p14="http://schemas.microsoft.com/office/powerpoint/2010/main" xmlns="" val="29295146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1678" y="853440"/>
            <a:ext cx="10178322" cy="5181599"/>
          </a:xfrm>
          <a:solidFill>
            <a:schemeClr val="accent1">
              <a:lumMod val="20000"/>
              <a:lumOff val="80000"/>
            </a:schemeClr>
          </a:solidFill>
          <a:ln>
            <a:solidFill>
              <a:schemeClr val="accent1"/>
            </a:solidFill>
          </a:ln>
        </p:spPr>
        <p:txBody>
          <a:bodyPr>
            <a:normAutofit fontScale="92500" lnSpcReduction="10000"/>
          </a:bodyPr>
          <a:lstStyle/>
          <a:p>
            <a:pPr marL="0" indent="0">
              <a:buNone/>
            </a:pPr>
            <a:r>
              <a:rPr lang="it-IT" b="1" dirty="0">
                <a:solidFill>
                  <a:schemeClr val="tx1"/>
                </a:solidFill>
              </a:rPr>
              <a:t>Il documento che riporta la certificazione finale delle competenze </a:t>
            </a:r>
            <a:r>
              <a:rPr lang="it-IT" dirty="0">
                <a:solidFill>
                  <a:schemeClr val="tx1"/>
                </a:solidFill>
              </a:rPr>
              <a:t>acquisite dagli studenti al termine del percorso di studi è rappresentato dal </a:t>
            </a:r>
            <a:r>
              <a:rPr lang="it-IT" b="1" dirty="0">
                <a:solidFill>
                  <a:schemeClr val="tx1"/>
                </a:solidFill>
              </a:rPr>
              <a:t>curriculum dello studente</a:t>
            </a:r>
            <a:r>
              <a:rPr lang="it-IT" dirty="0">
                <a:solidFill>
                  <a:schemeClr val="tx1"/>
                </a:solidFill>
              </a:rPr>
              <a:t>, allegato al </a:t>
            </a:r>
            <a:r>
              <a:rPr lang="it-IT" b="1" dirty="0">
                <a:solidFill>
                  <a:schemeClr val="tx1"/>
                </a:solidFill>
              </a:rPr>
              <a:t>diploma finale</a:t>
            </a:r>
            <a:r>
              <a:rPr lang="it-IT" dirty="0">
                <a:solidFill>
                  <a:schemeClr val="tx1"/>
                </a:solidFill>
              </a:rPr>
              <a:t> rilasciato in esito al superamento dell’esame di Stato.</a:t>
            </a:r>
          </a:p>
          <a:p>
            <a:pPr marL="0" indent="0">
              <a:buNone/>
            </a:pPr>
            <a:r>
              <a:rPr lang="it-IT" dirty="0">
                <a:solidFill>
                  <a:schemeClr val="tx1"/>
                </a:solidFill>
              </a:rPr>
              <a:t>Il </a:t>
            </a:r>
            <a:r>
              <a:rPr lang="it-IT" i="1" dirty="0">
                <a:solidFill>
                  <a:schemeClr val="tx1"/>
                </a:solidFill>
              </a:rPr>
              <a:t>diploma</a:t>
            </a:r>
            <a:r>
              <a:rPr lang="it-IT" dirty="0">
                <a:solidFill>
                  <a:schemeClr val="tx1"/>
                </a:solidFill>
              </a:rPr>
              <a:t> attesta, infatti, l’indirizzo, la durata del corso di studi e il punteggio ottenuto, mentre il </a:t>
            </a:r>
            <a:r>
              <a:rPr lang="it-IT" i="1" dirty="0">
                <a:solidFill>
                  <a:schemeClr val="tx1"/>
                </a:solidFill>
              </a:rPr>
              <a:t>curriculum</a:t>
            </a:r>
            <a:r>
              <a:rPr lang="it-IT" dirty="0">
                <a:solidFill>
                  <a:schemeClr val="tx1"/>
                </a:solidFill>
              </a:rPr>
              <a:t> riporta:</a:t>
            </a:r>
          </a:p>
          <a:p>
            <a:pPr lvl="0"/>
            <a:r>
              <a:rPr lang="it-IT" dirty="0">
                <a:solidFill>
                  <a:schemeClr val="tx1"/>
                </a:solidFill>
              </a:rPr>
              <a:t>le discipline ricomprese nel piano degli studi con l'indicazione del monte ore complessivo  destinato a ciascuna di esse;</a:t>
            </a:r>
          </a:p>
          <a:p>
            <a:pPr lvl="0"/>
            <a:r>
              <a:rPr lang="it-IT" dirty="0">
                <a:solidFill>
                  <a:schemeClr val="tx1"/>
                </a:solidFill>
              </a:rPr>
              <a:t>in  forma descrittiva, i livelli di apprendimento conseguiti nelle prove scritte a carattere nazionale, distintamente per ciascuna delle discipline oggetto di rilevazione e la certificazione sulle abilità di comprensione e uso della lingua inglese;</a:t>
            </a:r>
          </a:p>
          <a:p>
            <a:pPr lvl="0"/>
            <a:r>
              <a:rPr lang="it-IT" dirty="0">
                <a:solidFill>
                  <a:schemeClr val="tx1"/>
                </a:solidFill>
              </a:rPr>
              <a:t>le competenze, le conoscenze e le abilità anche professionali acquisite;</a:t>
            </a:r>
          </a:p>
          <a:p>
            <a:pPr lvl="0"/>
            <a:r>
              <a:rPr lang="it-IT" dirty="0">
                <a:solidFill>
                  <a:schemeClr val="tx1"/>
                </a:solidFill>
              </a:rPr>
              <a:t>le attività culturali, artistiche e di pratiche musicali, sportive e di volontariato, svolte in  ambito extra scolastico;</a:t>
            </a:r>
          </a:p>
          <a:p>
            <a:pPr lvl="0"/>
            <a:r>
              <a:rPr lang="it-IT" dirty="0">
                <a:solidFill>
                  <a:schemeClr val="tx1"/>
                </a:solidFill>
              </a:rPr>
              <a:t>le  attività relative ai PCTO;</a:t>
            </a:r>
          </a:p>
          <a:p>
            <a:r>
              <a:rPr lang="it-IT" dirty="0">
                <a:solidFill>
                  <a:schemeClr val="tx1"/>
                </a:solidFill>
              </a:rPr>
              <a:t>altre eventuali certificazioni conseguite Articolo 21, comma 2, del d.lgs. 62/2017.</a:t>
            </a:r>
          </a:p>
          <a:p>
            <a:endParaRPr lang="it-IT" dirty="0">
              <a:solidFill>
                <a:schemeClr val="tx1"/>
              </a:solidFill>
            </a:endParaRPr>
          </a:p>
        </p:txBody>
      </p:sp>
      <p:sp>
        <p:nvSpPr>
          <p:cNvPr id="4" name="Segnaposto numero diapositiva 3"/>
          <p:cNvSpPr>
            <a:spLocks noGrp="1"/>
          </p:cNvSpPr>
          <p:nvPr>
            <p:ph type="sldNum" sz="quarter" idx="12"/>
          </p:nvPr>
        </p:nvSpPr>
        <p:spPr/>
        <p:txBody>
          <a:bodyPr/>
          <a:lstStyle/>
          <a:p>
            <a:fld id="{6D22F896-40B5-4ADD-8801-0D06FADFA095}" type="slidenum">
              <a:rPr lang="en-US" smtClean="0"/>
              <a:pPr/>
              <a:t>36</a:t>
            </a:fld>
            <a:endParaRPr lang="en-US" dirty="0"/>
          </a:p>
        </p:txBody>
      </p:sp>
    </p:spTree>
    <p:extLst>
      <p:ext uri="{BB962C8B-B14F-4D97-AF65-F5344CB8AC3E}">
        <p14:creationId xmlns:p14="http://schemas.microsoft.com/office/powerpoint/2010/main" xmlns="" val="2014912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D22F896-40B5-4ADD-8801-0D06FADFA095}" type="slidenum">
              <a:rPr lang="en-US" smtClean="0"/>
              <a:pPr/>
              <a:t>37</a:t>
            </a:fld>
            <a:endParaRPr lang="en-US" dirty="0"/>
          </a:p>
        </p:txBody>
      </p:sp>
      <p:pic>
        <p:nvPicPr>
          <p:cNvPr id="5" name="Segnaposto contenuto 4"/>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48384" y="743712"/>
            <a:ext cx="9607296" cy="5315712"/>
          </a:xfrm>
          <a:prstGeom prst="rect">
            <a:avLst/>
          </a:prstGeom>
          <a:noFill/>
          <a:ln>
            <a:solidFill>
              <a:schemeClr val="accent1"/>
            </a:solidFill>
          </a:ln>
        </p:spPr>
      </p:pic>
    </p:spTree>
    <p:extLst>
      <p:ext uri="{BB962C8B-B14F-4D97-AF65-F5344CB8AC3E}">
        <p14:creationId xmlns:p14="http://schemas.microsoft.com/office/powerpoint/2010/main" xmlns="" val="5732991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817CC7F6-8CE8-C642-8C34-F6D7051873F0}"/>
              </a:ext>
            </a:extLst>
          </p:cNvPr>
          <p:cNvSpPr>
            <a:spLocks noGrp="1"/>
          </p:cNvSpPr>
          <p:nvPr>
            <p:ph type="sldNum" sz="quarter" idx="12"/>
          </p:nvPr>
        </p:nvSpPr>
        <p:spPr/>
        <p:txBody>
          <a:bodyPr/>
          <a:lstStyle/>
          <a:p>
            <a:fld id="{6D22F896-40B5-4ADD-8801-0D06FADFA095}" type="slidenum">
              <a:rPr lang="en-US" smtClean="0"/>
              <a:pPr/>
              <a:t>38</a:t>
            </a:fld>
            <a:endParaRPr lang="en-US" dirty="0"/>
          </a:p>
        </p:txBody>
      </p:sp>
      <p:sp>
        <p:nvSpPr>
          <p:cNvPr id="5" name="Titolo 4">
            <a:extLst>
              <a:ext uri="{FF2B5EF4-FFF2-40B4-BE49-F238E27FC236}">
                <a16:creationId xmlns:a16="http://schemas.microsoft.com/office/drawing/2014/main" xmlns="" id="{795A3FDC-9713-9645-BFCE-62A2C9D671FC}"/>
              </a:ext>
            </a:extLst>
          </p:cNvPr>
          <p:cNvSpPr txBox="1">
            <a:spLocks noGrp="1"/>
          </p:cNvSpPr>
          <p:nvPr>
            <p:ph type="title"/>
          </p:nvPr>
        </p:nvSpPr>
        <p:spPr>
          <a:xfrm>
            <a:off x="1251678" y="382385"/>
            <a:ext cx="10178322" cy="1089529"/>
          </a:xfrm>
          <a:prstGeom prst="rect">
            <a:avLst/>
          </a:prstGeom>
          <a:noFill/>
        </p:spPr>
        <p:txBody>
          <a:bodyPr wrap="square" rtlCol="0">
            <a:spAutoFit/>
          </a:bodyPr>
          <a:lstStyle/>
          <a:p>
            <a:pPr algn="ctr"/>
            <a:r>
              <a:rPr lang="it-IT" sz="3600" i="1" dirty="0"/>
              <a:t>Due strumenti di approfondimento</a:t>
            </a:r>
            <a:br>
              <a:rPr lang="it-IT" sz="3600" i="1" dirty="0"/>
            </a:br>
            <a:endParaRPr lang="it-IT" sz="3600" i="1" dirty="0"/>
          </a:p>
        </p:txBody>
      </p:sp>
      <p:pic>
        <p:nvPicPr>
          <p:cNvPr id="6" name="Immagine 5">
            <a:extLst>
              <a:ext uri="{FF2B5EF4-FFF2-40B4-BE49-F238E27FC236}">
                <a16:creationId xmlns:a16="http://schemas.microsoft.com/office/drawing/2014/main" xmlns="" id="{6D6C0BEE-2D92-444A-AC4A-AB50B4C69855}"/>
              </a:ext>
            </a:extLst>
          </p:cNvPr>
          <p:cNvPicPr>
            <a:picLocks noChangeAspect="1"/>
          </p:cNvPicPr>
          <p:nvPr/>
        </p:nvPicPr>
        <p:blipFill>
          <a:blip r:embed="rId2"/>
          <a:stretch>
            <a:fillRect/>
          </a:stretch>
        </p:blipFill>
        <p:spPr>
          <a:xfrm rot="16200000">
            <a:off x="3652829" y="-109087"/>
            <a:ext cx="5376020" cy="7593512"/>
          </a:xfrm>
          <a:prstGeom prst="rect">
            <a:avLst/>
          </a:prstGeom>
          <a:ln>
            <a:solidFill>
              <a:schemeClr val="accent1"/>
            </a:solidFill>
          </a:ln>
        </p:spPr>
      </p:pic>
    </p:spTree>
    <p:extLst>
      <p:ext uri="{BB962C8B-B14F-4D97-AF65-F5344CB8AC3E}">
        <p14:creationId xmlns:p14="http://schemas.microsoft.com/office/powerpoint/2010/main" xmlns="" val="681471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Autofit/>
          </a:bodyPr>
          <a:lstStyle/>
          <a:p>
            <a:r>
              <a:rPr lang="it-IT" sz="6000" dirty="0"/>
              <a:t>4. La vostra scuola (e la vostra rete) è sulla strada giusta?</a:t>
            </a:r>
          </a:p>
        </p:txBody>
      </p:sp>
      <p:sp>
        <p:nvSpPr>
          <p:cNvPr id="6" name="Segnaposto testo 5"/>
          <p:cNvSpPr>
            <a:spLocks noGrp="1"/>
          </p:cNvSpPr>
          <p:nvPr>
            <p:ph type="body" idx="1"/>
          </p:nvPr>
        </p:nvSpPr>
        <p:spPr/>
        <p:txBody>
          <a:bodyPr/>
          <a:lstStyle/>
          <a:p>
            <a:r>
              <a:rPr lang="it-IT" dirty="0"/>
              <a:t>Alcuni esempi</a:t>
            </a:r>
          </a:p>
        </p:txBody>
      </p:sp>
      <p:sp>
        <p:nvSpPr>
          <p:cNvPr id="4" name="Segnaposto numero diapositiva 3"/>
          <p:cNvSpPr>
            <a:spLocks noGrp="1"/>
          </p:cNvSpPr>
          <p:nvPr>
            <p:ph type="sldNum" sz="quarter" idx="12"/>
          </p:nvPr>
        </p:nvSpPr>
        <p:spPr/>
        <p:txBody>
          <a:bodyPr/>
          <a:lstStyle/>
          <a:p>
            <a:fld id="{6D22F896-40B5-4ADD-8801-0D06FADFA095}" type="slidenum">
              <a:rPr lang="en-US" smtClean="0"/>
              <a:pPr/>
              <a:t>39</a:t>
            </a:fld>
            <a:endParaRPr lang="en-US" dirty="0"/>
          </a:p>
        </p:txBody>
      </p:sp>
    </p:spTree>
    <p:extLst>
      <p:ext uri="{BB962C8B-B14F-4D97-AF65-F5344CB8AC3E}">
        <p14:creationId xmlns:p14="http://schemas.microsoft.com/office/powerpoint/2010/main" xmlns="" val="2280822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3B3911-B1CC-2F47-8DA6-4B70AC625FDB}"/>
              </a:ext>
            </a:extLst>
          </p:cNvPr>
          <p:cNvSpPr>
            <a:spLocks noGrp="1"/>
          </p:cNvSpPr>
          <p:nvPr>
            <p:ph type="title"/>
          </p:nvPr>
        </p:nvSpPr>
        <p:spPr>
          <a:xfrm>
            <a:off x="1251678" y="382385"/>
            <a:ext cx="10178322" cy="996045"/>
          </a:xfrm>
        </p:spPr>
        <p:txBody>
          <a:bodyPr>
            <a:normAutofit fontScale="90000"/>
          </a:bodyPr>
          <a:lstStyle/>
          <a:p>
            <a:r>
              <a:rPr lang="it-IT" sz="4000" i="1" dirty="0">
                <a:solidFill>
                  <a:schemeClr val="tx1"/>
                </a:solidFill>
              </a:rPr>
              <a:t>I «binari paralleli» della valutazione scolastica oggi</a:t>
            </a:r>
          </a:p>
        </p:txBody>
      </p:sp>
      <p:sp>
        <p:nvSpPr>
          <p:cNvPr id="3" name="Segnaposto contenuto 2">
            <a:extLst>
              <a:ext uri="{FF2B5EF4-FFF2-40B4-BE49-F238E27FC236}">
                <a16:creationId xmlns:a16="http://schemas.microsoft.com/office/drawing/2014/main" xmlns="" id="{0A9E1A23-22C6-7844-BAA0-AA459EF3ADF1}"/>
              </a:ext>
            </a:extLst>
          </p:cNvPr>
          <p:cNvSpPr>
            <a:spLocks noGrp="1"/>
          </p:cNvSpPr>
          <p:nvPr>
            <p:ph idx="1"/>
          </p:nvPr>
        </p:nvSpPr>
        <p:spPr>
          <a:xfrm>
            <a:off x="1251679" y="1747973"/>
            <a:ext cx="2881410" cy="4258161"/>
          </a:xfrm>
          <a:ln>
            <a:solidFill>
              <a:schemeClr val="accent1"/>
            </a:solidFill>
          </a:ln>
        </p:spPr>
        <p:txBody>
          <a:bodyPr>
            <a:normAutofit fontScale="92500" lnSpcReduction="10000"/>
          </a:bodyPr>
          <a:lstStyle/>
          <a:p>
            <a:r>
              <a:rPr lang="it-IT" sz="2800" dirty="0">
                <a:solidFill>
                  <a:schemeClr val="tx1"/>
                </a:solidFill>
              </a:rPr>
              <a:t>Valutazione degli </a:t>
            </a:r>
            <a:r>
              <a:rPr lang="it-IT" sz="2800" b="1" dirty="0">
                <a:solidFill>
                  <a:schemeClr val="tx1"/>
                </a:solidFill>
              </a:rPr>
              <a:t>insegnamenti</a:t>
            </a:r>
            <a:r>
              <a:rPr lang="it-IT" sz="2800" dirty="0">
                <a:solidFill>
                  <a:schemeClr val="tx1"/>
                </a:solidFill>
              </a:rPr>
              <a:t> </a:t>
            </a:r>
          </a:p>
          <a:p>
            <a:endParaRPr lang="it-IT" sz="2800" dirty="0">
              <a:solidFill>
                <a:schemeClr val="tx1"/>
              </a:solidFill>
            </a:endParaRPr>
          </a:p>
          <a:p>
            <a:endParaRPr lang="it-IT" sz="2800" dirty="0">
              <a:solidFill>
                <a:schemeClr val="tx1"/>
              </a:solidFill>
            </a:endParaRPr>
          </a:p>
          <a:p>
            <a:endParaRPr lang="it-IT" sz="2800" dirty="0">
              <a:solidFill>
                <a:schemeClr val="tx1"/>
              </a:solidFill>
            </a:endParaRPr>
          </a:p>
          <a:p>
            <a:r>
              <a:rPr lang="it-IT" sz="2800" dirty="0">
                <a:solidFill>
                  <a:schemeClr val="tx1"/>
                </a:solidFill>
              </a:rPr>
              <a:t>Valutazione e certificazione delle </a:t>
            </a:r>
            <a:r>
              <a:rPr lang="it-IT" sz="2800" b="1" dirty="0">
                <a:solidFill>
                  <a:schemeClr val="tx1"/>
                </a:solidFill>
              </a:rPr>
              <a:t>competenze</a:t>
            </a:r>
            <a:r>
              <a:rPr lang="it-IT" sz="2800" dirty="0">
                <a:solidFill>
                  <a:schemeClr val="tx1"/>
                </a:solidFill>
              </a:rPr>
              <a:t> </a:t>
            </a:r>
          </a:p>
          <a:p>
            <a:endParaRPr lang="it-IT" sz="2800" dirty="0">
              <a:solidFill>
                <a:schemeClr val="tx1"/>
              </a:solidFill>
            </a:endParaRPr>
          </a:p>
        </p:txBody>
      </p:sp>
      <p:sp>
        <p:nvSpPr>
          <p:cNvPr id="4" name="Segnaposto numero diapositiva 3">
            <a:extLst>
              <a:ext uri="{FF2B5EF4-FFF2-40B4-BE49-F238E27FC236}">
                <a16:creationId xmlns:a16="http://schemas.microsoft.com/office/drawing/2014/main" xmlns="" id="{9833D7BC-06FD-3D41-8A36-AD9230EB3D70}"/>
              </a:ext>
            </a:extLst>
          </p:cNvPr>
          <p:cNvSpPr>
            <a:spLocks noGrp="1"/>
          </p:cNvSpPr>
          <p:nvPr>
            <p:ph type="sldNum" sz="quarter" idx="12"/>
          </p:nvPr>
        </p:nvSpPr>
        <p:spPr/>
        <p:txBody>
          <a:bodyPr/>
          <a:lstStyle/>
          <a:p>
            <a:fld id="{6D22F896-40B5-4ADD-8801-0D06FADFA095}" type="slidenum">
              <a:rPr lang="en-US" smtClean="0"/>
              <a:pPr/>
              <a:t>4</a:t>
            </a:fld>
            <a:endParaRPr lang="en-US" dirty="0"/>
          </a:p>
        </p:txBody>
      </p:sp>
      <p:sp>
        <p:nvSpPr>
          <p:cNvPr id="5" name="CasellaDiTesto 4">
            <a:extLst>
              <a:ext uri="{FF2B5EF4-FFF2-40B4-BE49-F238E27FC236}">
                <a16:creationId xmlns:a16="http://schemas.microsoft.com/office/drawing/2014/main" xmlns="" id="{302E366E-BB4C-7A44-83D4-67E0B2898C7D}"/>
              </a:ext>
            </a:extLst>
          </p:cNvPr>
          <p:cNvSpPr txBox="1"/>
          <p:nvPr/>
        </p:nvSpPr>
        <p:spPr>
          <a:xfrm>
            <a:off x="4483735" y="1891894"/>
            <a:ext cx="6906768" cy="3970318"/>
          </a:xfrm>
          <a:prstGeom prst="rect">
            <a:avLst/>
          </a:prstGeom>
          <a:solidFill>
            <a:schemeClr val="bg1">
              <a:lumMod val="85000"/>
            </a:schemeClr>
          </a:solidFill>
          <a:ln>
            <a:solidFill>
              <a:schemeClr val="accent1"/>
            </a:solidFill>
          </a:ln>
        </p:spPr>
        <p:txBody>
          <a:bodyPr wrap="square" rtlCol="0">
            <a:spAutoFit/>
          </a:bodyPr>
          <a:lstStyle/>
          <a:p>
            <a:r>
              <a:rPr lang="it-IT" b="1" i="1" dirty="0"/>
              <a:t>Documenti che vengono consegnati attualmente allo studente</a:t>
            </a:r>
          </a:p>
          <a:p>
            <a:pPr marL="285750" indent="-285750">
              <a:buFont typeface="Arial" panose="020B0604020202020204" pitchFamily="34" charset="0"/>
              <a:buChar char="•"/>
            </a:pPr>
            <a:r>
              <a:rPr lang="it-IT" dirty="0"/>
              <a:t>Le pagelle trimestrali/quadrimestrali e di fine anno</a:t>
            </a:r>
          </a:p>
          <a:p>
            <a:pPr marL="285750" indent="-285750">
              <a:buFont typeface="Arial" panose="020B0604020202020204" pitchFamily="34" charset="0"/>
              <a:buChar char="•"/>
            </a:pPr>
            <a:r>
              <a:rPr lang="it-IT" dirty="0"/>
              <a:t>La certificazione delle competenze del biennio (secondo il DM 139/2007)</a:t>
            </a:r>
          </a:p>
          <a:p>
            <a:pPr marL="285750" indent="-285750">
              <a:buFont typeface="Arial" panose="020B0604020202020204" pitchFamily="34" charset="0"/>
              <a:buChar char="•"/>
            </a:pPr>
            <a:r>
              <a:rPr lang="it-IT" dirty="0"/>
              <a:t>Il certificato finale con l’esito dell’esame di Stato </a:t>
            </a:r>
          </a:p>
          <a:p>
            <a:pPr marL="285750" indent="-285750">
              <a:buFont typeface="Arial" panose="020B0604020202020204" pitchFamily="34" charset="0"/>
              <a:buChar char="•"/>
            </a:pPr>
            <a:r>
              <a:rPr lang="it-IT" dirty="0" err="1"/>
              <a:t>Europass</a:t>
            </a:r>
            <a:r>
              <a:rPr lang="it-IT" dirty="0"/>
              <a:t> (supplemento al certificato)</a:t>
            </a:r>
          </a:p>
          <a:p>
            <a:pPr marL="285750" indent="-285750">
              <a:buFont typeface="Arial" panose="020B0604020202020204" pitchFamily="34" charset="0"/>
              <a:buChar char="•"/>
            </a:pPr>
            <a:r>
              <a:rPr lang="it-IT" dirty="0"/>
              <a:t>Curriculum dello studente</a:t>
            </a:r>
          </a:p>
          <a:p>
            <a:endParaRPr lang="it-IT" dirty="0"/>
          </a:p>
          <a:p>
            <a:r>
              <a:rPr lang="it-IT" b="1" i="1" dirty="0"/>
              <a:t>Nuovi documenti previsti (o che potrebbero subire modifiche)</a:t>
            </a:r>
          </a:p>
          <a:p>
            <a:pPr marL="285750" indent="-285750">
              <a:buFont typeface="Arial" panose="020B0604020202020204" pitchFamily="34" charset="0"/>
              <a:buChar char="•"/>
            </a:pPr>
            <a:r>
              <a:rPr lang="it-IT" dirty="0"/>
              <a:t>Valutazione comportamento (nuovi indicatori) e raccordi con PCTO</a:t>
            </a:r>
          </a:p>
          <a:p>
            <a:pPr marL="285750" indent="-285750">
              <a:buFont typeface="Arial" panose="020B0604020202020204" pitchFamily="34" charset="0"/>
              <a:buChar char="•"/>
            </a:pPr>
            <a:r>
              <a:rPr lang="it-IT" dirty="0"/>
              <a:t>Valutazione degli assi DLVO 61/2017 (obbligo?) in prima e seconda </a:t>
            </a:r>
          </a:p>
          <a:p>
            <a:pPr marL="285750" indent="-285750">
              <a:buFont typeface="Arial" panose="020B0604020202020204" pitchFamily="34" charset="0"/>
              <a:buChar char="•"/>
            </a:pPr>
            <a:r>
              <a:rPr lang="it-IT" dirty="0"/>
              <a:t>Certificato delle competenze in uscita (alla fine del quinto anno)</a:t>
            </a:r>
          </a:p>
          <a:p>
            <a:pPr marL="285750" indent="-285750">
              <a:buFont typeface="Arial" panose="020B0604020202020204" pitchFamily="34" charset="0"/>
              <a:buChar char="•"/>
            </a:pPr>
            <a:r>
              <a:rPr lang="it-IT" dirty="0"/>
              <a:t>Certificato delle competenze in uscita (alla fine del secondo, terzo e quarto anno)? </a:t>
            </a:r>
          </a:p>
        </p:txBody>
      </p:sp>
      <p:sp>
        <p:nvSpPr>
          <p:cNvPr id="6" name="Freccia destra 5">
            <a:extLst>
              <a:ext uri="{FF2B5EF4-FFF2-40B4-BE49-F238E27FC236}">
                <a16:creationId xmlns:a16="http://schemas.microsoft.com/office/drawing/2014/main" xmlns="" id="{769A76A5-41C5-4148-8DFB-FB55447A293F}"/>
              </a:ext>
            </a:extLst>
          </p:cNvPr>
          <p:cNvSpPr/>
          <p:nvPr/>
        </p:nvSpPr>
        <p:spPr>
          <a:xfrm>
            <a:off x="3224195" y="3511294"/>
            <a:ext cx="1084217"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230552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DA2EC075-D981-AE48-9190-DCDC61DE2982}"/>
              </a:ext>
            </a:extLst>
          </p:cNvPr>
          <p:cNvSpPr>
            <a:spLocks noGrp="1"/>
          </p:cNvSpPr>
          <p:nvPr>
            <p:ph type="sldNum" sz="quarter" idx="12"/>
          </p:nvPr>
        </p:nvSpPr>
        <p:spPr/>
        <p:txBody>
          <a:bodyPr/>
          <a:lstStyle/>
          <a:p>
            <a:fld id="{6D22F896-40B5-4ADD-8801-0D06FADFA095}" type="slidenum">
              <a:rPr lang="en-US" smtClean="0"/>
              <a:pPr/>
              <a:t>40</a:t>
            </a:fld>
            <a:endParaRPr lang="en-US" dirty="0"/>
          </a:p>
        </p:txBody>
      </p:sp>
      <p:pic>
        <p:nvPicPr>
          <p:cNvPr id="8" name="Immagine 7">
            <a:extLst>
              <a:ext uri="{FF2B5EF4-FFF2-40B4-BE49-F238E27FC236}">
                <a16:creationId xmlns:a16="http://schemas.microsoft.com/office/drawing/2014/main" xmlns="" id="{AF1D4431-4D49-784C-AB29-DEB504B4AF32}"/>
              </a:ext>
            </a:extLst>
          </p:cNvPr>
          <p:cNvPicPr>
            <a:picLocks noChangeAspect="1"/>
          </p:cNvPicPr>
          <p:nvPr/>
        </p:nvPicPr>
        <p:blipFill>
          <a:blip r:embed="rId2"/>
          <a:stretch>
            <a:fillRect/>
          </a:stretch>
        </p:blipFill>
        <p:spPr>
          <a:xfrm>
            <a:off x="1459023" y="928686"/>
            <a:ext cx="9970977" cy="4957763"/>
          </a:xfrm>
          <a:prstGeom prst="rect">
            <a:avLst/>
          </a:prstGeom>
          <a:ln>
            <a:solidFill>
              <a:srgbClr val="0070C0"/>
            </a:solidFill>
          </a:ln>
        </p:spPr>
      </p:pic>
    </p:spTree>
    <p:extLst>
      <p:ext uri="{BB962C8B-B14F-4D97-AF65-F5344CB8AC3E}">
        <p14:creationId xmlns:p14="http://schemas.microsoft.com/office/powerpoint/2010/main" xmlns="" val="2794301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C1915A43-1174-E34C-B222-B95CE0B1C0CB}"/>
              </a:ext>
            </a:extLst>
          </p:cNvPr>
          <p:cNvSpPr>
            <a:spLocks noGrp="1"/>
          </p:cNvSpPr>
          <p:nvPr>
            <p:ph type="sldNum" sz="quarter" idx="12"/>
          </p:nvPr>
        </p:nvSpPr>
        <p:spPr/>
        <p:txBody>
          <a:bodyPr/>
          <a:lstStyle/>
          <a:p>
            <a:fld id="{6D22F896-40B5-4ADD-8801-0D06FADFA095}" type="slidenum">
              <a:rPr lang="en-US" smtClean="0"/>
              <a:pPr/>
              <a:t>41</a:t>
            </a:fld>
            <a:endParaRPr lang="en-US" dirty="0"/>
          </a:p>
        </p:txBody>
      </p:sp>
      <p:pic>
        <p:nvPicPr>
          <p:cNvPr id="4" name="Immagine 3">
            <a:extLst>
              <a:ext uri="{FF2B5EF4-FFF2-40B4-BE49-F238E27FC236}">
                <a16:creationId xmlns:a16="http://schemas.microsoft.com/office/drawing/2014/main" xmlns="" id="{386C0B50-7002-CD46-8442-82A504FA88E0}"/>
              </a:ext>
            </a:extLst>
          </p:cNvPr>
          <p:cNvPicPr>
            <a:picLocks noChangeAspect="1"/>
          </p:cNvPicPr>
          <p:nvPr/>
        </p:nvPicPr>
        <p:blipFill>
          <a:blip r:embed="rId2"/>
          <a:stretch>
            <a:fillRect/>
          </a:stretch>
        </p:blipFill>
        <p:spPr>
          <a:xfrm>
            <a:off x="1447800" y="774700"/>
            <a:ext cx="9296400" cy="5308600"/>
          </a:xfrm>
          <a:prstGeom prst="rect">
            <a:avLst/>
          </a:prstGeom>
          <a:ln>
            <a:solidFill>
              <a:srgbClr val="0070C0"/>
            </a:solidFill>
          </a:ln>
        </p:spPr>
      </p:pic>
    </p:spTree>
    <p:extLst>
      <p:ext uri="{BB962C8B-B14F-4D97-AF65-F5344CB8AC3E}">
        <p14:creationId xmlns:p14="http://schemas.microsoft.com/office/powerpoint/2010/main" xmlns="" val="21476577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xmlns="" id="{F5956267-C791-8A4C-90C6-4DB0CAEBB5ED}"/>
              </a:ext>
            </a:extLst>
          </p:cNvPr>
          <p:cNvSpPr>
            <a:spLocks noGrp="1"/>
          </p:cNvSpPr>
          <p:nvPr>
            <p:ph type="sldNum" sz="quarter" idx="12"/>
          </p:nvPr>
        </p:nvSpPr>
        <p:spPr/>
        <p:txBody>
          <a:bodyPr/>
          <a:lstStyle/>
          <a:p>
            <a:fld id="{6D22F896-40B5-4ADD-8801-0D06FADFA095}" type="slidenum">
              <a:rPr lang="en-US" smtClean="0"/>
              <a:pPr/>
              <a:t>42</a:t>
            </a:fld>
            <a:endParaRPr lang="en-US" dirty="0"/>
          </a:p>
        </p:txBody>
      </p:sp>
      <p:pic>
        <p:nvPicPr>
          <p:cNvPr id="3" name="Immagine 2">
            <a:extLst>
              <a:ext uri="{FF2B5EF4-FFF2-40B4-BE49-F238E27FC236}">
                <a16:creationId xmlns:a16="http://schemas.microsoft.com/office/drawing/2014/main" xmlns="" id="{70CC72A4-6912-9E47-92DF-13BE2C37595C}"/>
              </a:ext>
            </a:extLst>
          </p:cNvPr>
          <p:cNvPicPr>
            <a:picLocks noChangeAspect="1"/>
          </p:cNvPicPr>
          <p:nvPr/>
        </p:nvPicPr>
        <p:blipFill>
          <a:blip r:embed="rId2"/>
          <a:stretch>
            <a:fillRect/>
          </a:stretch>
        </p:blipFill>
        <p:spPr>
          <a:xfrm>
            <a:off x="1557091" y="885825"/>
            <a:ext cx="9052319" cy="5072063"/>
          </a:xfrm>
          <a:prstGeom prst="rect">
            <a:avLst/>
          </a:prstGeom>
          <a:ln>
            <a:solidFill>
              <a:srgbClr val="0070C0"/>
            </a:solidFill>
          </a:ln>
        </p:spPr>
      </p:pic>
    </p:spTree>
    <p:extLst>
      <p:ext uri="{BB962C8B-B14F-4D97-AF65-F5344CB8AC3E}">
        <p14:creationId xmlns:p14="http://schemas.microsoft.com/office/powerpoint/2010/main" xmlns="" val="14487655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xmlns="" id="{BA158694-B041-A946-AABA-A5B3F6029981}"/>
              </a:ext>
            </a:extLst>
          </p:cNvPr>
          <p:cNvSpPr>
            <a:spLocks noGrp="1"/>
          </p:cNvSpPr>
          <p:nvPr>
            <p:ph type="sldNum" sz="quarter" idx="12"/>
          </p:nvPr>
        </p:nvSpPr>
        <p:spPr/>
        <p:txBody>
          <a:bodyPr/>
          <a:lstStyle/>
          <a:p>
            <a:fld id="{6D22F896-40B5-4ADD-8801-0D06FADFA095}" type="slidenum">
              <a:rPr lang="en-US" smtClean="0"/>
              <a:pPr/>
              <a:t>43</a:t>
            </a:fld>
            <a:endParaRPr lang="en-US" dirty="0"/>
          </a:p>
        </p:txBody>
      </p:sp>
      <p:pic>
        <p:nvPicPr>
          <p:cNvPr id="3" name="Immagine 2">
            <a:extLst>
              <a:ext uri="{FF2B5EF4-FFF2-40B4-BE49-F238E27FC236}">
                <a16:creationId xmlns:a16="http://schemas.microsoft.com/office/drawing/2014/main" xmlns="" id="{0313E1BA-8676-5C43-81A6-5C217F71BFBB}"/>
              </a:ext>
            </a:extLst>
          </p:cNvPr>
          <p:cNvPicPr>
            <a:picLocks noChangeAspect="1"/>
          </p:cNvPicPr>
          <p:nvPr/>
        </p:nvPicPr>
        <p:blipFill>
          <a:blip r:embed="rId2"/>
          <a:stretch>
            <a:fillRect/>
          </a:stretch>
        </p:blipFill>
        <p:spPr>
          <a:xfrm>
            <a:off x="1285874" y="885825"/>
            <a:ext cx="10144126" cy="5057775"/>
          </a:xfrm>
          <a:prstGeom prst="rect">
            <a:avLst/>
          </a:prstGeom>
          <a:ln>
            <a:solidFill>
              <a:srgbClr val="0070C0"/>
            </a:solidFill>
          </a:ln>
        </p:spPr>
      </p:pic>
    </p:spTree>
    <p:extLst>
      <p:ext uri="{BB962C8B-B14F-4D97-AF65-F5344CB8AC3E}">
        <p14:creationId xmlns:p14="http://schemas.microsoft.com/office/powerpoint/2010/main" xmlns="" val="119209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ED4DBA5-F09F-E94F-B283-0C131DB41101}"/>
              </a:ext>
            </a:extLst>
          </p:cNvPr>
          <p:cNvSpPr>
            <a:spLocks noGrp="1"/>
          </p:cNvSpPr>
          <p:nvPr>
            <p:ph type="title"/>
          </p:nvPr>
        </p:nvSpPr>
        <p:spPr/>
        <p:txBody>
          <a:bodyPr>
            <a:normAutofit/>
          </a:bodyPr>
          <a:lstStyle/>
          <a:p>
            <a:r>
              <a:rPr lang="it-IT" sz="3600" i="1" dirty="0"/>
              <a:t>Perché esiste questo doppio binario?</a:t>
            </a:r>
            <a:br>
              <a:rPr lang="it-IT" sz="3600" i="1" dirty="0"/>
            </a:br>
            <a:endParaRPr lang="it-IT" sz="3600" i="1" dirty="0"/>
          </a:p>
        </p:txBody>
      </p:sp>
      <p:sp>
        <p:nvSpPr>
          <p:cNvPr id="4" name="Segnaposto numero diapositiva 3">
            <a:extLst>
              <a:ext uri="{FF2B5EF4-FFF2-40B4-BE49-F238E27FC236}">
                <a16:creationId xmlns:a16="http://schemas.microsoft.com/office/drawing/2014/main" xmlns="" id="{3AC827DA-F1E3-714B-82FC-95BB1E338FA6}"/>
              </a:ext>
            </a:extLst>
          </p:cNvPr>
          <p:cNvSpPr>
            <a:spLocks noGrp="1"/>
          </p:cNvSpPr>
          <p:nvPr>
            <p:ph type="sldNum" sz="quarter" idx="12"/>
          </p:nvPr>
        </p:nvSpPr>
        <p:spPr/>
        <p:txBody>
          <a:bodyPr/>
          <a:lstStyle/>
          <a:p>
            <a:fld id="{6D22F896-40B5-4ADD-8801-0D06FADFA095}" type="slidenum">
              <a:rPr lang="en-US" smtClean="0"/>
              <a:pPr/>
              <a:t>5</a:t>
            </a:fld>
            <a:endParaRPr lang="en-US" dirty="0"/>
          </a:p>
        </p:txBody>
      </p:sp>
      <p:graphicFrame>
        <p:nvGraphicFramePr>
          <p:cNvPr id="5" name="Diagramma 4">
            <a:extLst>
              <a:ext uri="{FF2B5EF4-FFF2-40B4-BE49-F238E27FC236}">
                <a16:creationId xmlns:a16="http://schemas.microsoft.com/office/drawing/2014/main" xmlns="" id="{317B75BE-01FC-564A-92ED-2639F107892E}"/>
              </a:ext>
            </a:extLst>
          </p:cNvPr>
          <p:cNvGraphicFramePr/>
          <p:nvPr>
            <p:extLst>
              <p:ext uri="{D42A27DB-BD31-4B8C-83A1-F6EECF244321}">
                <p14:modId xmlns:p14="http://schemas.microsoft.com/office/powerpoint/2010/main" xmlns="" val="371282195"/>
              </p:ext>
            </p:extLst>
          </p:nvPr>
        </p:nvGraphicFramePr>
        <p:xfrm>
          <a:off x="3543644" y="1062682"/>
          <a:ext cx="7886356" cy="5075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p:cNvSpPr txBox="1"/>
          <p:nvPr/>
        </p:nvSpPr>
        <p:spPr>
          <a:xfrm>
            <a:off x="1251678" y="3639385"/>
            <a:ext cx="4051842" cy="1815882"/>
          </a:xfrm>
          <a:prstGeom prst="rect">
            <a:avLst/>
          </a:prstGeom>
          <a:noFill/>
        </p:spPr>
        <p:txBody>
          <a:bodyPr wrap="square" rtlCol="0">
            <a:spAutoFit/>
          </a:bodyPr>
          <a:lstStyle/>
          <a:p>
            <a:r>
              <a:rPr lang="it-IT" sz="2800" dirty="0"/>
              <a:t>Perché c’è una </a:t>
            </a:r>
            <a:r>
              <a:rPr lang="it-IT" sz="2800" b="1" dirty="0"/>
              <a:t>dissonanza normativa </a:t>
            </a:r>
            <a:r>
              <a:rPr lang="it-IT" sz="2800" dirty="0"/>
              <a:t>ancora non risolta, ma che va gestita come tale … </a:t>
            </a:r>
          </a:p>
        </p:txBody>
      </p:sp>
    </p:spTree>
    <p:extLst>
      <p:ext uri="{BB962C8B-B14F-4D97-AF65-F5344CB8AC3E}">
        <p14:creationId xmlns:p14="http://schemas.microsoft.com/office/powerpoint/2010/main" xmlns="" val="1142072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1358C74-9321-E641-AB3F-1A41E95FA677}"/>
              </a:ext>
            </a:extLst>
          </p:cNvPr>
          <p:cNvSpPr>
            <a:spLocks noGrp="1"/>
          </p:cNvSpPr>
          <p:nvPr>
            <p:ph type="title"/>
          </p:nvPr>
        </p:nvSpPr>
        <p:spPr/>
        <p:txBody>
          <a:bodyPr>
            <a:normAutofit/>
          </a:bodyPr>
          <a:lstStyle/>
          <a:p>
            <a:r>
              <a:rPr lang="it-IT" sz="6000" b="1" dirty="0">
                <a:solidFill>
                  <a:schemeClr val="tx1"/>
                </a:solidFill>
              </a:rPr>
              <a:t>1. </a:t>
            </a:r>
            <a:r>
              <a:rPr lang="it-IT" sz="6000" dirty="0">
                <a:solidFill>
                  <a:schemeClr val="tx1"/>
                </a:solidFill>
              </a:rPr>
              <a:t>Che cosa dicono le </a:t>
            </a:r>
            <a:r>
              <a:rPr lang="it-IT" sz="6000" i="1" dirty="0">
                <a:solidFill>
                  <a:schemeClr val="tx1"/>
                </a:solidFill>
              </a:rPr>
              <a:t>linee guida </a:t>
            </a:r>
            <a:r>
              <a:rPr lang="it-IT" sz="6000" dirty="0">
                <a:solidFill>
                  <a:schemeClr val="tx1"/>
                </a:solidFill>
              </a:rPr>
              <a:t>in materia di valutazione</a:t>
            </a:r>
            <a:endParaRPr lang="it-IT" sz="6000" b="1" dirty="0">
              <a:solidFill>
                <a:schemeClr val="tx1"/>
              </a:solidFill>
            </a:endParaRPr>
          </a:p>
        </p:txBody>
      </p:sp>
      <p:sp>
        <p:nvSpPr>
          <p:cNvPr id="3" name="Segnaposto testo 2">
            <a:extLst>
              <a:ext uri="{FF2B5EF4-FFF2-40B4-BE49-F238E27FC236}">
                <a16:creationId xmlns:a16="http://schemas.microsoft.com/office/drawing/2014/main" xmlns="" id="{7A795A38-0359-9F4C-B633-4F6AF14A304B}"/>
              </a:ext>
            </a:extLst>
          </p:cNvPr>
          <p:cNvSpPr>
            <a:spLocks noGrp="1"/>
          </p:cNvSpPr>
          <p:nvPr>
            <p:ph type="body" idx="1"/>
          </p:nvPr>
        </p:nvSpPr>
        <p:spPr/>
        <p:txBody>
          <a:bodyPr>
            <a:normAutofit fontScale="92500" lnSpcReduction="10000"/>
          </a:bodyPr>
          <a:lstStyle/>
          <a:p>
            <a:endParaRPr lang="it-IT" sz="2800" dirty="0"/>
          </a:p>
          <a:p>
            <a:r>
              <a:rPr lang="it-IT" sz="2800" dirty="0"/>
              <a:t>Indicazioni generali</a:t>
            </a:r>
          </a:p>
          <a:p>
            <a:endParaRPr lang="it-IT" sz="2800" dirty="0"/>
          </a:p>
        </p:txBody>
      </p:sp>
      <p:sp>
        <p:nvSpPr>
          <p:cNvPr id="4" name="Segnaposto numero diapositiva 3">
            <a:extLst>
              <a:ext uri="{FF2B5EF4-FFF2-40B4-BE49-F238E27FC236}">
                <a16:creationId xmlns:a16="http://schemas.microsoft.com/office/drawing/2014/main" xmlns="" id="{EE3C86E0-C2F3-A142-8751-6955C873DD8C}"/>
              </a:ext>
            </a:extLst>
          </p:cNvPr>
          <p:cNvSpPr>
            <a:spLocks noGrp="1"/>
          </p:cNvSpPr>
          <p:nvPr>
            <p:ph type="sldNum" sz="quarter" idx="12"/>
          </p:nvPr>
        </p:nvSpPr>
        <p:spPr/>
        <p:txBody>
          <a:bodyPr/>
          <a:lstStyle/>
          <a:p>
            <a:fld id="{61BC23D8-5C85-4539-9172-3497310E4995}" type="slidenum">
              <a:rPr lang="it-IT" smtClean="0"/>
              <a:pPr/>
              <a:t>6</a:t>
            </a:fld>
            <a:endParaRPr lang="it-IT"/>
          </a:p>
        </p:txBody>
      </p:sp>
    </p:spTree>
    <p:extLst>
      <p:ext uri="{BB962C8B-B14F-4D97-AF65-F5344CB8AC3E}">
        <p14:creationId xmlns:p14="http://schemas.microsoft.com/office/powerpoint/2010/main" xmlns="" val="1120749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xmlns="" id="{CA58E9A8-6BF4-C341-91C9-AA6B3E530B6D}"/>
              </a:ext>
            </a:extLst>
          </p:cNvPr>
          <p:cNvSpPr>
            <a:spLocks noGrp="1"/>
          </p:cNvSpPr>
          <p:nvPr>
            <p:ph type="sldNum" sz="quarter" idx="12"/>
          </p:nvPr>
        </p:nvSpPr>
        <p:spPr/>
        <p:txBody>
          <a:bodyPr/>
          <a:lstStyle/>
          <a:p>
            <a:fld id="{61BC23D8-5C85-4539-9172-3497310E4995}" type="slidenum">
              <a:rPr lang="it-IT" smtClean="0"/>
              <a:pPr/>
              <a:t>7</a:t>
            </a:fld>
            <a:endParaRPr lang="it-IT"/>
          </a:p>
        </p:txBody>
      </p:sp>
      <p:pic>
        <p:nvPicPr>
          <p:cNvPr id="5" name="Immagine 4">
            <a:extLst>
              <a:ext uri="{FF2B5EF4-FFF2-40B4-BE49-F238E27FC236}">
                <a16:creationId xmlns:a16="http://schemas.microsoft.com/office/drawing/2014/main" xmlns="" id="{D69A3078-06A2-CB46-9C39-B655CBE7D138}"/>
              </a:ext>
            </a:extLst>
          </p:cNvPr>
          <p:cNvPicPr>
            <a:picLocks noChangeAspect="1"/>
          </p:cNvPicPr>
          <p:nvPr/>
        </p:nvPicPr>
        <p:blipFill>
          <a:blip r:embed="rId2"/>
          <a:stretch>
            <a:fillRect/>
          </a:stretch>
        </p:blipFill>
        <p:spPr>
          <a:xfrm>
            <a:off x="1594451" y="914402"/>
            <a:ext cx="9649059" cy="4910666"/>
          </a:xfrm>
          <a:prstGeom prst="rect">
            <a:avLst/>
          </a:prstGeom>
        </p:spPr>
      </p:pic>
      <p:sp>
        <p:nvSpPr>
          <p:cNvPr id="6" name="Rettangolo arrotondato 5">
            <a:extLst>
              <a:ext uri="{FF2B5EF4-FFF2-40B4-BE49-F238E27FC236}">
                <a16:creationId xmlns:a16="http://schemas.microsoft.com/office/drawing/2014/main" xmlns="" id="{F7D36A4D-8044-4746-ABB4-2C982C82A1CB}"/>
              </a:ext>
            </a:extLst>
          </p:cNvPr>
          <p:cNvSpPr/>
          <p:nvPr/>
        </p:nvSpPr>
        <p:spPr>
          <a:xfrm>
            <a:off x="1594451" y="5047487"/>
            <a:ext cx="9649060" cy="47548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517251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36997A37-C00C-2646-972E-4168F449602D}"/>
              </a:ext>
            </a:extLst>
          </p:cNvPr>
          <p:cNvSpPr>
            <a:spLocks noGrp="1"/>
          </p:cNvSpPr>
          <p:nvPr>
            <p:ph idx="1"/>
          </p:nvPr>
        </p:nvSpPr>
        <p:spPr>
          <a:xfrm>
            <a:off x="1251678" y="938784"/>
            <a:ext cx="10178322" cy="5157216"/>
          </a:xfrm>
          <a:solidFill>
            <a:schemeClr val="accent1">
              <a:lumMod val="40000"/>
              <a:lumOff val="60000"/>
            </a:schemeClr>
          </a:solidFill>
          <a:ln>
            <a:solidFill>
              <a:schemeClr val="accent2">
                <a:lumMod val="60000"/>
                <a:lumOff val="40000"/>
              </a:schemeClr>
            </a:solidFill>
          </a:ln>
        </p:spPr>
        <p:txBody>
          <a:bodyPr>
            <a:normAutofit fontScale="92500" lnSpcReduction="20000"/>
          </a:bodyPr>
          <a:lstStyle/>
          <a:p>
            <a:pPr marL="0" indent="0">
              <a:buNone/>
            </a:pPr>
            <a:r>
              <a:rPr lang="it-IT" sz="2400" u="sng" dirty="0">
                <a:solidFill>
                  <a:schemeClr val="accent2">
                    <a:lumMod val="75000"/>
                  </a:schemeClr>
                </a:solidFill>
              </a:rPr>
              <a:t>Secondo </a:t>
            </a:r>
            <a:r>
              <a:rPr lang="it-IT" sz="2400" b="1" i="1" u="sng" dirty="0">
                <a:solidFill>
                  <a:schemeClr val="accent2">
                    <a:lumMod val="75000"/>
                  </a:schemeClr>
                </a:solidFill>
              </a:rPr>
              <a:t>le linee guida </a:t>
            </a:r>
            <a:r>
              <a:rPr lang="it-IT" sz="2400" b="1" i="1" dirty="0">
                <a:solidFill>
                  <a:schemeClr val="accent2">
                    <a:lumMod val="75000"/>
                  </a:schemeClr>
                </a:solidFill>
              </a:rPr>
              <a:t>l</a:t>
            </a:r>
            <a:r>
              <a:rPr lang="it-IT" sz="2400" dirty="0">
                <a:solidFill>
                  <a:schemeClr val="accent2">
                    <a:lumMod val="75000"/>
                  </a:schemeClr>
                </a:solidFill>
              </a:rPr>
              <a:t>’assetto didattico dei nuovi percorsi di istruzione professionale ridisegnati dal d.lgs. 61/2017 (cfr. paragrafo 2.1) richiede agli istituti professionali di:</a:t>
            </a:r>
            <a:br>
              <a:rPr lang="it-IT" sz="2400" dirty="0">
                <a:solidFill>
                  <a:schemeClr val="accent2">
                    <a:lumMod val="75000"/>
                  </a:schemeClr>
                </a:solidFill>
              </a:rPr>
            </a:br>
            <a:endParaRPr lang="it-IT" sz="2400" dirty="0">
              <a:solidFill>
                <a:schemeClr val="accent2">
                  <a:lumMod val="75000"/>
                </a:schemeClr>
              </a:solidFill>
            </a:endParaRPr>
          </a:p>
          <a:p>
            <a:pPr marL="0" indent="0">
              <a:buNone/>
            </a:pPr>
            <a:r>
              <a:rPr lang="it-IT" sz="2300" dirty="0">
                <a:solidFill>
                  <a:schemeClr val="accent2">
                    <a:lumMod val="75000"/>
                  </a:schemeClr>
                </a:solidFill>
              </a:rPr>
              <a:t>- </a:t>
            </a:r>
            <a:r>
              <a:rPr lang="it-IT" sz="3000" b="1" i="1" dirty="0">
                <a:solidFill>
                  <a:srgbClr val="FF0000"/>
                </a:solidFill>
              </a:rPr>
              <a:t>progettare l’offerta formativa secondo un approccio “per competenze</a:t>
            </a:r>
            <a:r>
              <a:rPr lang="it-IT" sz="2500" b="1" i="1" dirty="0">
                <a:solidFill>
                  <a:srgbClr val="FF0000"/>
                </a:solidFill>
              </a:rPr>
              <a:t>”</a:t>
            </a:r>
            <a:r>
              <a:rPr lang="it-IT" sz="2300" dirty="0">
                <a:solidFill>
                  <a:srgbClr val="FF0000"/>
                </a:solidFill>
              </a:rPr>
              <a:t> </a:t>
            </a:r>
            <a:r>
              <a:rPr lang="it-IT" sz="2300" dirty="0">
                <a:solidFill>
                  <a:schemeClr val="accent2">
                    <a:lumMod val="75000"/>
                  </a:schemeClr>
                </a:solidFill>
              </a:rPr>
              <a:t>su base interdisciplinare, operando “a ritroso” dai traguardi formativi comuni di arrivo a partire da quanto viene esplicitato nei risultati di apprendimento in uscita e nei risultati intermedi contenuti nella </a:t>
            </a:r>
            <a:r>
              <a:rPr lang="it-IT" sz="2300" i="1" dirty="0">
                <a:solidFill>
                  <a:schemeClr val="accent2">
                    <a:lumMod val="75000"/>
                  </a:schemeClr>
                </a:solidFill>
              </a:rPr>
              <a:t>parte seconda </a:t>
            </a:r>
            <a:r>
              <a:rPr lang="it-IT" sz="2300" dirty="0">
                <a:solidFill>
                  <a:schemeClr val="accent2">
                    <a:lumMod val="75000"/>
                  </a:schemeClr>
                </a:solidFill>
              </a:rPr>
              <a:t>delle presenti Linee Guida </a:t>
            </a:r>
          </a:p>
          <a:p>
            <a:pPr marL="0" indent="0">
              <a:buNone/>
            </a:pPr>
            <a:endParaRPr lang="it-IT" sz="2300" dirty="0">
              <a:solidFill>
                <a:schemeClr val="accent2">
                  <a:lumMod val="75000"/>
                </a:schemeClr>
              </a:solidFill>
            </a:endParaRPr>
          </a:p>
          <a:p>
            <a:pPr>
              <a:buFontTx/>
              <a:buChar char="-"/>
            </a:pPr>
            <a:r>
              <a:rPr lang="it-IT" sz="2500" b="1" i="1" dirty="0">
                <a:solidFill>
                  <a:schemeClr val="accent2">
                    <a:lumMod val="75000"/>
                  </a:schemeClr>
                </a:solidFill>
              </a:rPr>
              <a:t>rinnovare la didattica in chiave metodologica, favorendo il coinvolgimento attivo </a:t>
            </a:r>
            <a:r>
              <a:rPr lang="it-IT" sz="2300" dirty="0">
                <a:solidFill>
                  <a:schemeClr val="accent2">
                    <a:lumMod val="75000"/>
                  </a:schemeClr>
                </a:solidFill>
              </a:rPr>
              <a:t>degli studenti e l’espressione dei loro talenti e stili cognitivi, </a:t>
            </a:r>
            <a:r>
              <a:rPr lang="it-IT" sz="2300" dirty="0" err="1">
                <a:solidFill>
                  <a:schemeClr val="accent2">
                    <a:lumMod val="75000"/>
                  </a:schemeClr>
                </a:solidFill>
              </a:rPr>
              <a:t>nonche</a:t>
            </a:r>
            <a:r>
              <a:rPr lang="it-IT" sz="2300" dirty="0">
                <a:solidFill>
                  <a:schemeClr val="accent2">
                    <a:lumMod val="75000"/>
                  </a:schemeClr>
                </a:solidFill>
              </a:rPr>
              <a:t>́ assicurando agli studenti un adeguato grado di </a:t>
            </a:r>
            <a:r>
              <a:rPr lang="it-IT" sz="2300" i="1" dirty="0">
                <a:solidFill>
                  <a:schemeClr val="accent2">
                    <a:lumMod val="75000"/>
                  </a:schemeClr>
                </a:solidFill>
              </a:rPr>
              <a:t>personalizzazione del curricolo</a:t>
            </a:r>
            <a:r>
              <a:rPr lang="it-IT" sz="2300" dirty="0">
                <a:solidFill>
                  <a:schemeClr val="accent2">
                    <a:lumMod val="75000"/>
                  </a:schemeClr>
                </a:solidFill>
              </a:rPr>
              <a:t>,</a:t>
            </a:r>
            <a:br>
              <a:rPr lang="it-IT" sz="2300" dirty="0">
                <a:solidFill>
                  <a:schemeClr val="accent2">
                    <a:lumMod val="75000"/>
                  </a:schemeClr>
                </a:solidFill>
              </a:rPr>
            </a:br>
            <a:endParaRPr lang="it-IT" sz="2300" dirty="0">
              <a:solidFill>
                <a:schemeClr val="accent2">
                  <a:lumMod val="75000"/>
                </a:schemeClr>
              </a:solidFill>
            </a:endParaRPr>
          </a:p>
          <a:p>
            <a:pPr>
              <a:buFontTx/>
              <a:buChar char="-"/>
            </a:pPr>
            <a:r>
              <a:rPr lang="it-IT" sz="3000" b="1" i="1" dirty="0">
                <a:solidFill>
                  <a:srgbClr val="FF0000"/>
                </a:solidFill>
                <a:effectLst>
                  <a:outerShdw blurRad="38100" dist="38100" dir="2700000" algn="tl">
                    <a:srgbClr val="000000">
                      <a:alpha val="43137"/>
                    </a:srgbClr>
                  </a:outerShdw>
                </a:effectLst>
              </a:rPr>
              <a:t>rendere coerente l’impianto valutativo rispetto a tali orientamenti</a:t>
            </a:r>
            <a:r>
              <a:rPr lang="it-IT" sz="2300" b="1" i="1" dirty="0">
                <a:solidFill>
                  <a:schemeClr val="accent2">
                    <a:lumMod val="75000"/>
                  </a:schemeClr>
                </a:solidFill>
              </a:rPr>
              <a:t>. </a:t>
            </a:r>
          </a:p>
        </p:txBody>
      </p:sp>
      <p:sp>
        <p:nvSpPr>
          <p:cNvPr id="2" name="Segnaposto numero diapositiva 1">
            <a:extLst>
              <a:ext uri="{FF2B5EF4-FFF2-40B4-BE49-F238E27FC236}">
                <a16:creationId xmlns:a16="http://schemas.microsoft.com/office/drawing/2014/main" xmlns="" id="{6CF165B6-F383-CE4E-A4BC-0FDC8CC37AC9}"/>
              </a:ext>
            </a:extLst>
          </p:cNvPr>
          <p:cNvSpPr>
            <a:spLocks noGrp="1"/>
          </p:cNvSpPr>
          <p:nvPr>
            <p:ph type="sldNum" sz="quarter" idx="12"/>
          </p:nvPr>
        </p:nvSpPr>
        <p:spPr/>
        <p:txBody>
          <a:bodyPr/>
          <a:lstStyle/>
          <a:p>
            <a:fld id="{6D22F896-40B5-4ADD-8801-0D06FADFA095}" type="slidenum">
              <a:rPr lang="en-US" smtClean="0"/>
              <a:pPr/>
              <a:t>8</a:t>
            </a:fld>
            <a:endParaRPr lang="en-US" dirty="0"/>
          </a:p>
        </p:txBody>
      </p:sp>
    </p:spTree>
    <p:extLst>
      <p:ext uri="{BB962C8B-B14F-4D97-AF65-F5344CB8AC3E}">
        <p14:creationId xmlns:p14="http://schemas.microsoft.com/office/powerpoint/2010/main" xmlns="" val="3915178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a:t>Che tipo di approccio alla valutazione viene proposto?</a:t>
            </a:r>
          </a:p>
        </p:txBody>
      </p:sp>
      <p:sp>
        <p:nvSpPr>
          <p:cNvPr id="3" name="Segnaposto contenuto 2"/>
          <p:cNvSpPr>
            <a:spLocks noGrp="1"/>
          </p:cNvSpPr>
          <p:nvPr>
            <p:ph idx="1"/>
          </p:nvPr>
        </p:nvSpPr>
        <p:spPr>
          <a:xfrm>
            <a:off x="1251678" y="2286001"/>
            <a:ext cx="4710210" cy="3593591"/>
          </a:xfrm>
        </p:spPr>
        <p:txBody>
          <a:bodyPr>
            <a:normAutofit/>
          </a:bodyPr>
          <a:lstStyle/>
          <a:p>
            <a:r>
              <a:rPr lang="it-IT" sz="2400" dirty="0"/>
              <a:t>Un approccio OLISTICO</a:t>
            </a:r>
          </a:p>
          <a:p>
            <a:pPr marL="0" indent="0">
              <a:buNone/>
            </a:pPr>
            <a:endParaRPr lang="it-IT" sz="2400" dirty="0"/>
          </a:p>
          <a:p>
            <a:r>
              <a:rPr lang="it-IT" sz="2400" dirty="0"/>
              <a:t>Un approccio FORMATIVO</a:t>
            </a:r>
          </a:p>
          <a:p>
            <a:endParaRPr lang="it-IT" sz="2400" dirty="0"/>
          </a:p>
          <a:p>
            <a:r>
              <a:rPr lang="it-IT" sz="2400" dirty="0"/>
              <a:t>Un approccio DIFFERENZIATO </a:t>
            </a:r>
          </a:p>
          <a:p>
            <a:endParaRPr lang="it-IT" sz="2400"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pPr/>
              <a:t>9</a:t>
            </a:fld>
            <a:endParaRPr lang="en-US" dirty="0"/>
          </a:p>
        </p:txBody>
      </p:sp>
      <p:sp>
        <p:nvSpPr>
          <p:cNvPr id="5" name="CasellaDiTesto 4"/>
          <p:cNvSpPr txBox="1"/>
          <p:nvPr/>
        </p:nvSpPr>
        <p:spPr>
          <a:xfrm>
            <a:off x="7687057" y="2070273"/>
            <a:ext cx="3742943" cy="3046988"/>
          </a:xfrm>
          <a:prstGeom prst="rect">
            <a:avLst/>
          </a:prstGeom>
          <a:noFill/>
        </p:spPr>
        <p:txBody>
          <a:bodyPr wrap="square" rtlCol="0">
            <a:spAutoFit/>
          </a:bodyPr>
          <a:lstStyle/>
          <a:p>
            <a:r>
              <a:rPr lang="it-IT" sz="2400" dirty="0"/>
              <a:t>No al «divisionismo </a:t>
            </a:r>
            <a:r>
              <a:rPr lang="it-IT" sz="2400" dirty="0" err="1"/>
              <a:t>disciplinarista</a:t>
            </a:r>
            <a:r>
              <a:rPr lang="it-IT" sz="2400" dirty="0"/>
              <a:t>»</a:t>
            </a:r>
          </a:p>
          <a:p>
            <a:endParaRPr lang="it-IT" sz="2400" dirty="0"/>
          </a:p>
          <a:p>
            <a:r>
              <a:rPr lang="it-IT" sz="2400" dirty="0"/>
              <a:t>No ad una valutazione solo «sommativa»</a:t>
            </a:r>
          </a:p>
          <a:p>
            <a:endParaRPr lang="it-IT" sz="2400" dirty="0"/>
          </a:p>
          <a:p>
            <a:r>
              <a:rPr lang="it-IT" sz="2400" dirty="0"/>
              <a:t>No ad una valutazione solo «standardizzata»</a:t>
            </a:r>
          </a:p>
        </p:txBody>
      </p:sp>
      <p:sp>
        <p:nvSpPr>
          <p:cNvPr id="6" name="Freccia a destra 5"/>
          <p:cNvSpPr/>
          <p:nvPr/>
        </p:nvSpPr>
        <p:spPr>
          <a:xfrm>
            <a:off x="5779008" y="2404158"/>
            <a:ext cx="950976" cy="219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5779008" y="3484039"/>
            <a:ext cx="950976" cy="219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5779008" y="4454192"/>
            <a:ext cx="950976" cy="219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1251678" y="5424344"/>
            <a:ext cx="10178322" cy="369332"/>
          </a:xfrm>
          <a:prstGeom prst="rect">
            <a:avLst/>
          </a:prstGeom>
          <a:noFill/>
          <a:ln>
            <a:solidFill>
              <a:schemeClr val="accent1"/>
            </a:solidFill>
          </a:ln>
        </p:spPr>
        <p:txBody>
          <a:bodyPr wrap="square" rtlCol="0">
            <a:spAutoFit/>
          </a:bodyPr>
          <a:lstStyle/>
          <a:p>
            <a:r>
              <a:rPr lang="it-IT" dirty="0"/>
              <a:t>N.B. Il vincolo dato dalla valutazione anche come «atto amministrativo» e l’impianto del DPR 122/2009</a:t>
            </a:r>
          </a:p>
        </p:txBody>
      </p:sp>
    </p:spTree>
    <p:extLst>
      <p:ext uri="{BB962C8B-B14F-4D97-AF65-F5344CB8AC3E}">
        <p14:creationId xmlns:p14="http://schemas.microsoft.com/office/powerpoint/2010/main" xmlns="" val="4178752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D71F8F05-6246-47AF-9E68-E57F6C93F79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{AFAF3FAA-0849-E943-BE7A-4B2A8EDFDD00}tf10001071</Template>
  <TotalTime>755</TotalTime>
  <Words>3200</Words>
  <Application>Microsoft Office PowerPoint</Application>
  <PresentationFormat>Personalizzato</PresentationFormat>
  <Paragraphs>519</Paragraphs>
  <Slides>43</Slides>
  <Notes>1</Notes>
  <HiddenSlides>0</HiddenSlides>
  <MMClips>0</MMClips>
  <ScaleCrop>false</ScaleCrop>
  <HeadingPairs>
    <vt:vector size="4" baseType="variant">
      <vt:variant>
        <vt:lpstr>Tema</vt:lpstr>
      </vt:variant>
      <vt:variant>
        <vt:i4>1</vt:i4>
      </vt:variant>
      <vt:variant>
        <vt:lpstr>Titoli diapositive</vt:lpstr>
      </vt:variant>
      <vt:variant>
        <vt:i4>43</vt:i4>
      </vt:variant>
    </vt:vector>
  </HeadingPairs>
  <TitlesOfParts>
    <vt:vector size="44" baseType="lpstr">
      <vt:lpstr>Badge</vt:lpstr>
      <vt:lpstr>la valutazione  nelle «linee guida» dell’istruzione professionale</vt:lpstr>
      <vt:lpstr>Sommario </vt:lpstr>
      <vt:lpstr>Una constatazione preliminare</vt:lpstr>
      <vt:lpstr>I «binari paralleli» della valutazione scolastica oggi</vt:lpstr>
      <vt:lpstr>Perché esiste questo doppio binario? </vt:lpstr>
      <vt:lpstr>1. Che cosa dicono le linee guida in materia di valutazione</vt:lpstr>
      <vt:lpstr>Diapositiva 7</vt:lpstr>
      <vt:lpstr>Diapositiva 8</vt:lpstr>
      <vt:lpstr>Che tipo di approccio alla valutazione viene proposto?</vt:lpstr>
      <vt:lpstr>La valutazione dei «risultati di apprendimento» </vt:lpstr>
      <vt:lpstr>L’approccio sottostante</vt:lpstr>
      <vt:lpstr>L’iter operativo di riferimento</vt:lpstr>
      <vt:lpstr>Come accertare la padronanza delle competenze</vt:lpstr>
      <vt:lpstr>verso una valutazione «formativa»? la valutazione intermedia nel primo biennio</vt:lpstr>
      <vt:lpstr>2. Le pratiche delle reti</vt:lpstr>
      <vt:lpstr>Diapositiva 16</vt:lpstr>
      <vt:lpstr>Diapositiva 17</vt:lpstr>
      <vt:lpstr>Diapositiva 18</vt:lpstr>
      <vt:lpstr>Diapositiva 19</vt:lpstr>
      <vt:lpstr>Diapositiva 20</vt:lpstr>
      <vt:lpstr>Schede di lavoro per la valutazione dei «risultati di apprendimento» degli studenti</vt:lpstr>
      <vt:lpstr>Diapositiva 22</vt:lpstr>
      <vt:lpstr>Diapositiva 23</vt:lpstr>
      <vt:lpstr>Diapositiva 24</vt:lpstr>
      <vt:lpstr>Come conciliare valutazione «amministrativa» e valutazione formativa?</vt:lpstr>
      <vt:lpstr>Diapositiva 26</vt:lpstr>
      <vt:lpstr>3. Alcune questioni generali aperte</vt:lpstr>
      <vt:lpstr>Due nodi emblematici emersi nella prima fase dell’adozione delle linee guida </vt:lpstr>
      <vt:lpstr>Alcune questioni poste dalle reti …</vt:lpstr>
      <vt:lpstr>Possibili linee di soluzionE</vt:lpstr>
      <vt:lpstr>Come conciliare i voti in decimi e la valutazione per competenze?  La proposta delle «Linee guida» dei PCTO </vt:lpstr>
      <vt:lpstr>Diapositiva 32</vt:lpstr>
      <vt:lpstr>Diapositiva 33</vt:lpstr>
      <vt:lpstr>Diapositiva 34</vt:lpstr>
      <vt:lpstr>Diapositiva 35</vt:lpstr>
      <vt:lpstr>Diapositiva 36</vt:lpstr>
      <vt:lpstr>Diapositiva 37</vt:lpstr>
      <vt:lpstr>Due strumenti di approfondimento </vt:lpstr>
      <vt:lpstr>4. La vostra scuola (e la vostra rete) è sulla strada giusta?</vt:lpstr>
      <vt:lpstr>Diapositiva 40</vt:lpstr>
      <vt:lpstr>Diapositiva 41</vt:lpstr>
      <vt:lpstr>Diapositiva 42</vt:lpstr>
      <vt:lpstr>Diapositiva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riforma dei professionali e le linee guida: modelli didattici ed indicazioni metodologiche</dc:title>
  <dc:creator>Arduino Salatin</dc:creator>
  <cp:lastModifiedBy>aulamagna</cp:lastModifiedBy>
  <cp:revision>78</cp:revision>
  <dcterms:created xsi:type="dcterms:W3CDTF">2019-10-23T14:57:49Z</dcterms:created>
  <dcterms:modified xsi:type="dcterms:W3CDTF">2020-02-18T16:19:57Z</dcterms:modified>
</cp:coreProperties>
</file>